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9" r:id="rId3"/>
  </p:sldMasterIdLst>
  <p:notesMasterIdLst>
    <p:notesMasterId r:id="rId30"/>
  </p:notesMasterIdLst>
  <p:sldIdLst>
    <p:sldId id="278" r:id="rId4"/>
    <p:sldId id="347" r:id="rId5"/>
    <p:sldId id="366" r:id="rId6"/>
    <p:sldId id="367" r:id="rId7"/>
    <p:sldId id="371" r:id="rId8"/>
    <p:sldId id="382" r:id="rId9"/>
    <p:sldId id="359" r:id="rId10"/>
    <p:sldId id="355" r:id="rId11"/>
    <p:sldId id="394" r:id="rId12"/>
    <p:sldId id="403" r:id="rId13"/>
    <p:sldId id="404" r:id="rId14"/>
    <p:sldId id="393" r:id="rId15"/>
    <p:sldId id="391" r:id="rId16"/>
    <p:sldId id="383" r:id="rId17"/>
    <p:sldId id="412" r:id="rId18"/>
    <p:sldId id="390" r:id="rId19"/>
    <p:sldId id="384" r:id="rId20"/>
    <p:sldId id="408" r:id="rId21"/>
    <p:sldId id="410" r:id="rId22"/>
    <p:sldId id="365" r:id="rId23"/>
    <p:sldId id="372" r:id="rId24"/>
    <p:sldId id="385" r:id="rId25"/>
    <p:sldId id="411" r:id="rId26"/>
    <p:sldId id="320" r:id="rId27"/>
    <p:sldId id="389" r:id="rId28"/>
    <p:sldId id="41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ABD629-8272-3AB1-C7A5-EFCEB2768F99}" name="馨瑩 鍾" initials="馨瑩" userId="7fb92ed7606661d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84A"/>
    <a:srgbClr val="B41430"/>
    <a:srgbClr val="FFF8E2"/>
    <a:srgbClr val="797E39"/>
    <a:srgbClr val="F5F7EB"/>
    <a:srgbClr val="F9FAF4"/>
    <a:srgbClr val="9BBC59"/>
    <a:srgbClr val="FBFBF7"/>
    <a:srgbClr val="8D9343"/>
    <a:srgbClr val="F7A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2" autoAdjust="0"/>
    <p:restoredTop sz="95281" autoAdjust="0"/>
  </p:normalViewPr>
  <p:slideViewPr>
    <p:cSldViewPr snapToGrid="0">
      <p:cViewPr varScale="1">
        <p:scale>
          <a:sx n="64" d="100"/>
          <a:sy n="64" d="100"/>
        </p:scale>
        <p:origin x="83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馨瑩 鍾" userId="7fb92ed7606661dc" providerId="LiveId" clId="{8928E8F6-0EAA-4095-B79B-6E0BE1D143BE}"/>
    <pc:docChg chg="custSel delSld modSld">
      <pc:chgData name="馨瑩 鍾" userId="7fb92ed7606661dc" providerId="LiveId" clId="{8928E8F6-0EAA-4095-B79B-6E0BE1D143BE}" dt="2022-10-01T10:30:42.698" v="44" actId="729"/>
      <pc:docMkLst>
        <pc:docMk/>
      </pc:docMkLst>
      <pc:sldChg chg="delSp mod">
        <pc:chgData name="馨瑩 鍾" userId="7fb92ed7606661dc" providerId="LiveId" clId="{8928E8F6-0EAA-4095-B79B-6E0BE1D143BE}" dt="2022-10-01T10:30:39.041" v="43" actId="478"/>
        <pc:sldMkLst>
          <pc:docMk/>
          <pc:sldMk cId="2069414614" sldId="278"/>
        </pc:sldMkLst>
        <pc:picChg chg="del">
          <ac:chgData name="馨瑩 鍾" userId="7fb92ed7606661dc" providerId="LiveId" clId="{8928E8F6-0EAA-4095-B79B-6E0BE1D143BE}" dt="2022-10-01T10:30:39.041" v="43" actId="478"/>
          <ac:picMkLst>
            <pc:docMk/>
            <pc:sldMk cId="2069414614" sldId="278"/>
            <ac:picMk id="7" creationId="{CAE02D75-AE88-96DF-5442-85D6A56C6227}"/>
          </ac:picMkLst>
        </pc:picChg>
      </pc:sldChg>
      <pc:sldChg chg="del">
        <pc:chgData name="馨瑩 鍾" userId="7fb92ed7606661dc" providerId="LiveId" clId="{8928E8F6-0EAA-4095-B79B-6E0BE1D143BE}" dt="2022-10-01T10:30:20.850" v="23" actId="47"/>
        <pc:sldMkLst>
          <pc:docMk/>
          <pc:sldMk cId="1408011331" sldId="279"/>
        </pc:sldMkLst>
      </pc:sldChg>
      <pc:sldChg chg="del">
        <pc:chgData name="馨瑩 鍾" userId="7fb92ed7606661dc" providerId="LiveId" clId="{8928E8F6-0EAA-4095-B79B-6E0BE1D143BE}" dt="2022-10-01T10:30:16.286" v="3" actId="47"/>
        <pc:sldMkLst>
          <pc:docMk/>
          <pc:sldMk cId="1168594125" sldId="323"/>
        </pc:sldMkLst>
      </pc:sldChg>
      <pc:sldChg chg="del">
        <pc:chgData name="馨瑩 鍾" userId="7fb92ed7606661dc" providerId="LiveId" clId="{8928E8F6-0EAA-4095-B79B-6E0BE1D143BE}" dt="2022-10-01T10:30:15.224" v="0" actId="47"/>
        <pc:sldMkLst>
          <pc:docMk/>
          <pc:sldMk cId="1794342302" sldId="325"/>
        </pc:sldMkLst>
      </pc:sldChg>
      <pc:sldChg chg="del">
        <pc:chgData name="馨瑩 鍾" userId="7fb92ed7606661dc" providerId="LiveId" clId="{8928E8F6-0EAA-4095-B79B-6E0BE1D143BE}" dt="2022-10-01T10:30:17.370" v="9" actId="47"/>
        <pc:sldMkLst>
          <pc:docMk/>
          <pc:sldMk cId="3134332884" sldId="336"/>
        </pc:sldMkLst>
      </pc:sldChg>
      <pc:sldChg chg="del">
        <pc:chgData name="馨瑩 鍾" userId="7fb92ed7606661dc" providerId="LiveId" clId="{8928E8F6-0EAA-4095-B79B-6E0BE1D143BE}" dt="2022-10-01T10:30:17.183" v="8" actId="47"/>
        <pc:sldMkLst>
          <pc:docMk/>
          <pc:sldMk cId="2383950876" sldId="337"/>
        </pc:sldMkLst>
      </pc:sldChg>
      <pc:sldChg chg="del">
        <pc:chgData name="馨瑩 鍾" userId="7fb92ed7606661dc" providerId="LiveId" clId="{8928E8F6-0EAA-4095-B79B-6E0BE1D143BE}" dt="2022-10-01T10:30:17.032" v="7" actId="47"/>
        <pc:sldMkLst>
          <pc:docMk/>
          <pc:sldMk cId="1359648144" sldId="338"/>
        </pc:sldMkLst>
      </pc:sldChg>
      <pc:sldChg chg="del">
        <pc:chgData name="馨瑩 鍾" userId="7fb92ed7606661dc" providerId="LiveId" clId="{8928E8F6-0EAA-4095-B79B-6E0BE1D143BE}" dt="2022-10-01T10:30:16.871" v="6" actId="47"/>
        <pc:sldMkLst>
          <pc:docMk/>
          <pc:sldMk cId="2264161140" sldId="339"/>
        </pc:sldMkLst>
      </pc:sldChg>
      <pc:sldChg chg="del">
        <pc:chgData name="馨瑩 鍾" userId="7fb92ed7606661dc" providerId="LiveId" clId="{8928E8F6-0EAA-4095-B79B-6E0BE1D143BE}" dt="2022-10-01T10:30:16.720" v="5" actId="47"/>
        <pc:sldMkLst>
          <pc:docMk/>
          <pc:sldMk cId="2697685627" sldId="341"/>
        </pc:sldMkLst>
      </pc:sldChg>
      <pc:sldChg chg="del">
        <pc:chgData name="馨瑩 鍾" userId="7fb92ed7606661dc" providerId="LiveId" clId="{8928E8F6-0EAA-4095-B79B-6E0BE1D143BE}" dt="2022-10-01T10:30:17.514" v="10" actId="47"/>
        <pc:sldMkLst>
          <pc:docMk/>
          <pc:sldMk cId="754366805" sldId="342"/>
        </pc:sldMkLst>
      </pc:sldChg>
      <pc:sldChg chg="del">
        <pc:chgData name="馨瑩 鍾" userId="7fb92ed7606661dc" providerId="LiveId" clId="{8928E8F6-0EAA-4095-B79B-6E0BE1D143BE}" dt="2022-10-01T10:30:16.510" v="4" actId="47"/>
        <pc:sldMkLst>
          <pc:docMk/>
          <pc:sldMk cId="442441572" sldId="344"/>
        </pc:sldMkLst>
      </pc:sldChg>
      <pc:sldChg chg="del">
        <pc:chgData name="馨瑩 鍾" userId="7fb92ed7606661dc" providerId="LiveId" clId="{8928E8F6-0EAA-4095-B79B-6E0BE1D143BE}" dt="2022-10-01T10:30:15.978" v="2" actId="47"/>
        <pc:sldMkLst>
          <pc:docMk/>
          <pc:sldMk cId="2368915194" sldId="345"/>
        </pc:sldMkLst>
      </pc:sldChg>
      <pc:sldChg chg="del">
        <pc:chgData name="馨瑩 鍾" userId="7fb92ed7606661dc" providerId="LiveId" clId="{8928E8F6-0EAA-4095-B79B-6E0BE1D143BE}" dt="2022-10-01T10:30:15.667" v="1" actId="47"/>
        <pc:sldMkLst>
          <pc:docMk/>
          <pc:sldMk cId="3358105244" sldId="346"/>
        </pc:sldMkLst>
      </pc:sldChg>
      <pc:sldChg chg="del">
        <pc:chgData name="馨瑩 鍾" userId="7fb92ed7606661dc" providerId="LiveId" clId="{8928E8F6-0EAA-4095-B79B-6E0BE1D143BE}" dt="2022-10-01T10:30:17.655" v="11" actId="47"/>
        <pc:sldMkLst>
          <pc:docMk/>
          <pc:sldMk cId="1838385888" sldId="351"/>
        </pc:sldMkLst>
      </pc:sldChg>
      <pc:sldChg chg="del">
        <pc:chgData name="馨瑩 鍾" userId="7fb92ed7606661dc" providerId="LiveId" clId="{8928E8F6-0EAA-4095-B79B-6E0BE1D143BE}" dt="2022-10-01T10:30:17.856" v="12" actId="47"/>
        <pc:sldMkLst>
          <pc:docMk/>
          <pc:sldMk cId="3346300673" sldId="352"/>
        </pc:sldMkLst>
      </pc:sldChg>
      <pc:sldChg chg="del">
        <pc:chgData name="馨瑩 鍾" userId="7fb92ed7606661dc" providerId="LiveId" clId="{8928E8F6-0EAA-4095-B79B-6E0BE1D143BE}" dt="2022-10-01T10:30:18.230" v="13" actId="47"/>
        <pc:sldMkLst>
          <pc:docMk/>
          <pc:sldMk cId="2319489601" sldId="353"/>
        </pc:sldMkLst>
      </pc:sldChg>
      <pc:sldChg chg="del">
        <pc:chgData name="馨瑩 鍾" userId="7fb92ed7606661dc" providerId="LiveId" clId="{8928E8F6-0EAA-4095-B79B-6E0BE1D143BE}" dt="2022-10-01T10:30:23.696" v="34" actId="47"/>
        <pc:sldMkLst>
          <pc:docMk/>
          <pc:sldMk cId="415307859" sldId="354"/>
        </pc:sldMkLst>
      </pc:sldChg>
      <pc:sldChg chg="del">
        <pc:chgData name="馨瑩 鍾" userId="7fb92ed7606661dc" providerId="LiveId" clId="{8928E8F6-0EAA-4095-B79B-6E0BE1D143BE}" dt="2022-10-01T10:30:20.523" v="22" actId="47"/>
        <pc:sldMkLst>
          <pc:docMk/>
          <pc:sldMk cId="2577512924" sldId="356"/>
        </pc:sldMkLst>
      </pc:sldChg>
      <pc:sldChg chg="del">
        <pc:chgData name="馨瑩 鍾" userId="7fb92ed7606661dc" providerId="LiveId" clId="{8928E8F6-0EAA-4095-B79B-6E0BE1D143BE}" dt="2022-10-01T10:30:19.034" v="15" actId="47"/>
        <pc:sldMkLst>
          <pc:docMk/>
          <pc:sldMk cId="588734987" sldId="357"/>
        </pc:sldMkLst>
      </pc:sldChg>
      <pc:sldChg chg="del">
        <pc:chgData name="馨瑩 鍾" userId="7fb92ed7606661dc" providerId="LiveId" clId="{8928E8F6-0EAA-4095-B79B-6E0BE1D143BE}" dt="2022-10-01T10:30:18.608" v="14" actId="47"/>
        <pc:sldMkLst>
          <pc:docMk/>
          <pc:sldMk cId="1452076037" sldId="361"/>
        </pc:sldMkLst>
      </pc:sldChg>
      <pc:sldChg chg="del">
        <pc:chgData name="馨瑩 鍾" userId="7fb92ed7606661dc" providerId="LiveId" clId="{8928E8F6-0EAA-4095-B79B-6E0BE1D143BE}" dt="2022-10-01T10:30:20.341" v="21" actId="47"/>
        <pc:sldMkLst>
          <pc:docMk/>
          <pc:sldMk cId="195235309" sldId="362"/>
        </pc:sldMkLst>
      </pc:sldChg>
      <pc:sldChg chg="del">
        <pc:chgData name="馨瑩 鍾" userId="7fb92ed7606661dc" providerId="LiveId" clId="{8928E8F6-0EAA-4095-B79B-6E0BE1D143BE}" dt="2022-10-01T10:30:19.391" v="16" actId="47"/>
        <pc:sldMkLst>
          <pc:docMk/>
          <pc:sldMk cId="938394165" sldId="363"/>
        </pc:sldMkLst>
      </pc:sldChg>
      <pc:sldChg chg="del">
        <pc:chgData name="馨瑩 鍾" userId="7fb92ed7606661dc" providerId="LiveId" clId="{8928E8F6-0EAA-4095-B79B-6E0BE1D143BE}" dt="2022-10-01T10:30:20.186" v="20" actId="47"/>
        <pc:sldMkLst>
          <pc:docMk/>
          <pc:sldMk cId="64714233" sldId="364"/>
        </pc:sldMkLst>
      </pc:sldChg>
      <pc:sldChg chg="del">
        <pc:chgData name="馨瑩 鍾" userId="7fb92ed7606661dc" providerId="LiveId" clId="{8928E8F6-0EAA-4095-B79B-6E0BE1D143BE}" dt="2022-10-01T10:30:19.998" v="19" actId="47"/>
        <pc:sldMkLst>
          <pc:docMk/>
          <pc:sldMk cId="1881615903" sldId="368"/>
        </pc:sldMkLst>
      </pc:sldChg>
      <pc:sldChg chg="del">
        <pc:chgData name="馨瑩 鍾" userId="7fb92ed7606661dc" providerId="LiveId" clId="{8928E8F6-0EAA-4095-B79B-6E0BE1D143BE}" dt="2022-10-01T10:30:19.807" v="18" actId="47"/>
        <pc:sldMkLst>
          <pc:docMk/>
          <pc:sldMk cId="3242819260" sldId="369"/>
        </pc:sldMkLst>
      </pc:sldChg>
      <pc:sldChg chg="del">
        <pc:chgData name="馨瑩 鍾" userId="7fb92ed7606661dc" providerId="LiveId" clId="{8928E8F6-0EAA-4095-B79B-6E0BE1D143BE}" dt="2022-10-01T10:30:19.604" v="17" actId="47"/>
        <pc:sldMkLst>
          <pc:docMk/>
          <pc:sldMk cId="3188028592" sldId="370"/>
        </pc:sldMkLst>
      </pc:sldChg>
      <pc:sldChg chg="del">
        <pc:chgData name="馨瑩 鍾" userId="7fb92ed7606661dc" providerId="LiveId" clId="{8928E8F6-0EAA-4095-B79B-6E0BE1D143BE}" dt="2022-10-01T10:30:21.714" v="26" actId="47"/>
        <pc:sldMkLst>
          <pc:docMk/>
          <pc:sldMk cId="482403272" sldId="373"/>
        </pc:sldMkLst>
      </pc:sldChg>
      <pc:sldChg chg="del">
        <pc:chgData name="馨瑩 鍾" userId="7fb92ed7606661dc" providerId="LiveId" clId="{8928E8F6-0EAA-4095-B79B-6E0BE1D143BE}" dt="2022-10-01T10:30:21.458" v="25" actId="47"/>
        <pc:sldMkLst>
          <pc:docMk/>
          <pc:sldMk cId="2847470222" sldId="375"/>
        </pc:sldMkLst>
      </pc:sldChg>
      <pc:sldChg chg="del">
        <pc:chgData name="馨瑩 鍾" userId="7fb92ed7606661dc" providerId="LiveId" clId="{8928E8F6-0EAA-4095-B79B-6E0BE1D143BE}" dt="2022-10-01T10:30:22.868" v="30" actId="47"/>
        <pc:sldMkLst>
          <pc:docMk/>
          <pc:sldMk cId="1065120853" sldId="376"/>
        </pc:sldMkLst>
      </pc:sldChg>
      <pc:sldChg chg="del">
        <pc:chgData name="馨瑩 鍾" userId="7fb92ed7606661dc" providerId="LiveId" clId="{8928E8F6-0EAA-4095-B79B-6E0BE1D143BE}" dt="2022-10-01T10:30:21.156" v="24" actId="47"/>
        <pc:sldMkLst>
          <pc:docMk/>
          <pc:sldMk cId="2631267489" sldId="377"/>
        </pc:sldMkLst>
      </pc:sldChg>
      <pc:sldChg chg="mod modShow">
        <pc:chgData name="馨瑩 鍾" userId="7fb92ed7606661dc" providerId="LiveId" clId="{8928E8F6-0EAA-4095-B79B-6E0BE1D143BE}" dt="2022-10-01T10:30:42.698" v="44" actId="729"/>
        <pc:sldMkLst>
          <pc:docMk/>
          <pc:sldMk cId="342896053" sldId="379"/>
        </pc:sldMkLst>
      </pc:sldChg>
      <pc:sldChg chg="del">
        <pc:chgData name="馨瑩 鍾" userId="7fb92ed7606661dc" providerId="LiveId" clId="{8928E8F6-0EAA-4095-B79B-6E0BE1D143BE}" dt="2022-10-01T10:30:23.058" v="31" actId="47"/>
        <pc:sldMkLst>
          <pc:docMk/>
          <pc:sldMk cId="1433737756" sldId="380"/>
        </pc:sldMkLst>
      </pc:sldChg>
      <pc:sldChg chg="del">
        <pc:chgData name="馨瑩 鍾" userId="7fb92ed7606661dc" providerId="LiveId" clId="{8928E8F6-0EAA-4095-B79B-6E0BE1D143BE}" dt="2022-10-01T10:30:22.033" v="27" actId="47"/>
        <pc:sldMkLst>
          <pc:docMk/>
          <pc:sldMk cId="3441130918" sldId="381"/>
        </pc:sldMkLst>
      </pc:sldChg>
      <pc:sldChg chg="del">
        <pc:chgData name="馨瑩 鍾" userId="7fb92ed7606661dc" providerId="LiveId" clId="{8928E8F6-0EAA-4095-B79B-6E0BE1D143BE}" dt="2022-10-01T10:30:22.678" v="29" actId="47"/>
        <pc:sldMkLst>
          <pc:docMk/>
          <pc:sldMk cId="1488887677" sldId="392"/>
        </pc:sldMkLst>
      </pc:sldChg>
      <pc:sldChg chg="del">
        <pc:chgData name="馨瑩 鍾" userId="7fb92ed7606661dc" providerId="LiveId" clId="{8928E8F6-0EAA-4095-B79B-6E0BE1D143BE}" dt="2022-10-01T10:30:22.368" v="28" actId="47"/>
        <pc:sldMkLst>
          <pc:docMk/>
          <pc:sldMk cId="968825188" sldId="395"/>
        </pc:sldMkLst>
      </pc:sldChg>
      <pc:sldChg chg="del">
        <pc:chgData name="馨瑩 鍾" userId="7fb92ed7606661dc" providerId="LiveId" clId="{8928E8F6-0EAA-4095-B79B-6E0BE1D143BE}" dt="2022-10-01T10:30:25.869" v="41" actId="47"/>
        <pc:sldMkLst>
          <pc:docMk/>
          <pc:sldMk cId="2662878014" sldId="396"/>
        </pc:sldMkLst>
      </pc:sldChg>
      <pc:sldChg chg="del">
        <pc:chgData name="馨瑩 鍾" userId="7fb92ed7606661dc" providerId="LiveId" clId="{8928E8F6-0EAA-4095-B79B-6E0BE1D143BE}" dt="2022-10-01T10:30:25.494" v="40" actId="47"/>
        <pc:sldMkLst>
          <pc:docMk/>
          <pc:sldMk cId="1269725803" sldId="397"/>
        </pc:sldMkLst>
      </pc:sldChg>
      <pc:sldChg chg="del">
        <pc:chgData name="馨瑩 鍾" userId="7fb92ed7606661dc" providerId="LiveId" clId="{8928E8F6-0EAA-4095-B79B-6E0BE1D143BE}" dt="2022-10-01T10:30:23.922" v="35" actId="47"/>
        <pc:sldMkLst>
          <pc:docMk/>
          <pc:sldMk cId="4047734997" sldId="399"/>
        </pc:sldMkLst>
      </pc:sldChg>
      <pc:sldChg chg="del">
        <pc:chgData name="馨瑩 鍾" userId="7fb92ed7606661dc" providerId="LiveId" clId="{8928E8F6-0EAA-4095-B79B-6E0BE1D143BE}" dt="2022-10-01T10:30:26.582" v="42" actId="47"/>
        <pc:sldMkLst>
          <pc:docMk/>
          <pc:sldMk cId="986253969" sldId="400"/>
        </pc:sldMkLst>
      </pc:sldChg>
      <pc:sldChg chg="del">
        <pc:chgData name="馨瑩 鍾" userId="7fb92ed7606661dc" providerId="LiveId" clId="{8928E8F6-0EAA-4095-B79B-6E0BE1D143BE}" dt="2022-10-01T10:30:23.239" v="32" actId="47"/>
        <pc:sldMkLst>
          <pc:docMk/>
          <pc:sldMk cId="3117035056" sldId="401"/>
        </pc:sldMkLst>
      </pc:sldChg>
      <pc:sldChg chg="del">
        <pc:chgData name="馨瑩 鍾" userId="7fb92ed7606661dc" providerId="LiveId" clId="{8928E8F6-0EAA-4095-B79B-6E0BE1D143BE}" dt="2022-10-01T10:30:23.481" v="33" actId="47"/>
        <pc:sldMkLst>
          <pc:docMk/>
          <pc:sldMk cId="1567085039" sldId="402"/>
        </pc:sldMkLst>
      </pc:sldChg>
      <pc:sldChg chg="del">
        <pc:chgData name="馨瑩 鍾" userId="7fb92ed7606661dc" providerId="LiveId" clId="{8928E8F6-0EAA-4095-B79B-6E0BE1D143BE}" dt="2022-10-01T10:30:24.691" v="38" actId="47"/>
        <pc:sldMkLst>
          <pc:docMk/>
          <pc:sldMk cId="3125902138" sldId="405"/>
        </pc:sldMkLst>
      </pc:sldChg>
      <pc:sldChg chg="del">
        <pc:chgData name="馨瑩 鍾" userId="7fb92ed7606661dc" providerId="LiveId" clId="{8928E8F6-0EAA-4095-B79B-6E0BE1D143BE}" dt="2022-10-01T10:30:25.147" v="39" actId="47"/>
        <pc:sldMkLst>
          <pc:docMk/>
          <pc:sldMk cId="1915612643" sldId="406"/>
        </pc:sldMkLst>
      </pc:sldChg>
      <pc:sldChg chg="del">
        <pc:chgData name="馨瑩 鍾" userId="7fb92ed7606661dc" providerId="LiveId" clId="{8928E8F6-0EAA-4095-B79B-6E0BE1D143BE}" dt="2022-10-01T10:30:24.476" v="37" actId="47"/>
        <pc:sldMkLst>
          <pc:docMk/>
          <pc:sldMk cId="1887510859" sldId="407"/>
        </pc:sldMkLst>
      </pc:sldChg>
      <pc:sldChg chg="del">
        <pc:chgData name="馨瑩 鍾" userId="7fb92ed7606661dc" providerId="LiveId" clId="{8928E8F6-0EAA-4095-B79B-6E0BE1D143BE}" dt="2022-10-01T10:30:24.155" v="36" actId="47"/>
        <pc:sldMkLst>
          <pc:docMk/>
          <pc:sldMk cId="4215413989" sldId="4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0CBCD-EC7C-4CF8-A03A-926D801A716E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9DC1-35D8-4E07-9C53-312E667CE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53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D6000F"/>
              </a:buClr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27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0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94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0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58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3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238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737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69DC1-35D8-4E07-9C53-312E667CE63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51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2" y="0"/>
            <a:ext cx="12210472" cy="6858000"/>
          </a:xfrm>
          <a:prstGeom prst="rect">
            <a:avLst/>
          </a:prstGeom>
        </p:spPr>
      </p:pic>
      <p:cxnSp>
        <p:nvCxnSpPr>
          <p:cNvPr id="5" name="直線接點 4"/>
          <p:cNvCxnSpPr/>
          <p:nvPr userDrawn="1"/>
        </p:nvCxnSpPr>
        <p:spPr>
          <a:xfrm>
            <a:off x="228136" y="157018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6" name="直線接點 5"/>
          <p:cNvCxnSpPr/>
          <p:nvPr userDrawn="1"/>
        </p:nvCxnSpPr>
        <p:spPr>
          <a:xfrm>
            <a:off x="228136" y="226294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  <p:cxnSp>
        <p:nvCxnSpPr>
          <p:cNvPr id="8" name="直線接點 7"/>
          <p:cNvCxnSpPr/>
          <p:nvPr userDrawn="1"/>
        </p:nvCxnSpPr>
        <p:spPr>
          <a:xfrm flipV="1">
            <a:off x="228136" y="6668664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9" name="直線接點 8"/>
          <p:cNvCxnSpPr/>
          <p:nvPr userDrawn="1"/>
        </p:nvCxnSpPr>
        <p:spPr>
          <a:xfrm flipV="1">
            <a:off x="228136" y="6599388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5154" y="657149"/>
            <a:ext cx="891540" cy="2097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" y="353988"/>
            <a:ext cx="9231016" cy="61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5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13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579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866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317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126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F2B999D-9327-40AE-BE0C-C12B8FFF50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1703" y="834231"/>
            <a:ext cx="5191125" cy="5189538"/>
          </a:xfrm>
          <a:custGeom>
            <a:avLst/>
            <a:gdLst>
              <a:gd name="connsiteX0" fmla="*/ 0 w 5191125"/>
              <a:gd name="connsiteY0" fmla="*/ 0 h 5189538"/>
              <a:gd name="connsiteX1" fmla="*/ 5191125 w 5191125"/>
              <a:gd name="connsiteY1" fmla="*/ 0 h 5189538"/>
              <a:gd name="connsiteX2" fmla="*/ 5191125 w 5191125"/>
              <a:gd name="connsiteY2" fmla="*/ 5189538 h 5189538"/>
              <a:gd name="connsiteX3" fmla="*/ 0 w 5191125"/>
              <a:gd name="connsiteY3" fmla="*/ 5189538 h 518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1125" h="5189538">
                <a:moveTo>
                  <a:pt x="0" y="0"/>
                </a:moveTo>
                <a:lnTo>
                  <a:pt x="5191125" y="0"/>
                </a:lnTo>
                <a:lnTo>
                  <a:pt x="5191125" y="5189538"/>
                </a:lnTo>
                <a:lnTo>
                  <a:pt x="0" y="5189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6709EB43-6FE7-4F3E-9913-C14010E42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0203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93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9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7" name="直線接點 6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2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4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手繪多邊形 13"/>
          <p:cNvSpPr/>
          <p:nvPr userDrawn="1"/>
        </p:nvSpPr>
        <p:spPr>
          <a:xfrm rot="202342">
            <a:off x="2659664" y="-47583"/>
            <a:ext cx="2571681" cy="6987272"/>
          </a:xfrm>
          <a:custGeom>
            <a:avLst/>
            <a:gdLst>
              <a:gd name="connsiteX0" fmla="*/ 1856203 w 2571681"/>
              <a:gd name="connsiteY0" fmla="*/ 7995 h 6987272"/>
              <a:gd name="connsiteX1" fmla="*/ 1991888 w 2571681"/>
              <a:gd name="connsiteY1" fmla="*/ 0 h 6987272"/>
              <a:gd name="connsiteX2" fmla="*/ 2106381 w 2571681"/>
              <a:gd name="connsiteY2" fmla="*/ 239505 h 6987272"/>
              <a:gd name="connsiteX3" fmla="*/ 2571681 w 2571681"/>
              <a:gd name="connsiteY3" fmla="*/ 2473673 h 6987272"/>
              <a:gd name="connsiteX4" fmla="*/ 1763922 w 2571681"/>
              <a:gd name="connsiteY4" fmla="*/ 5366834 h 6987272"/>
              <a:gd name="connsiteX5" fmla="*/ 1652088 w 2571681"/>
              <a:gd name="connsiteY5" fmla="*/ 5541278 h 6987272"/>
              <a:gd name="connsiteX6" fmla="*/ 1652088 w 2571681"/>
              <a:gd name="connsiteY6" fmla="*/ 5563843 h 6987272"/>
              <a:gd name="connsiteX7" fmla="*/ 1629242 w 2571681"/>
              <a:gd name="connsiteY7" fmla="*/ 5599480 h 6987272"/>
              <a:gd name="connsiteX8" fmla="*/ 340943 w 2571681"/>
              <a:gd name="connsiteY8" fmla="*/ 6950973 h 6987272"/>
              <a:gd name="connsiteX9" fmla="*/ 316091 w 2571681"/>
              <a:gd name="connsiteY9" fmla="*/ 6968646 h 6987272"/>
              <a:gd name="connsiteX10" fmla="*/ 0 w 2571681"/>
              <a:gd name="connsiteY10" fmla="*/ 6987272 h 6987272"/>
              <a:gd name="connsiteX11" fmla="*/ 51045 w 2571681"/>
              <a:gd name="connsiteY11" fmla="*/ 6950973 h 6987272"/>
              <a:gd name="connsiteX12" fmla="*/ 182564 w 2571681"/>
              <a:gd name="connsiteY12" fmla="*/ 6847620 h 6987272"/>
              <a:gd name="connsiteX13" fmla="*/ 187301 w 2571681"/>
              <a:gd name="connsiteY13" fmla="*/ 6844943 h 6987272"/>
              <a:gd name="connsiteX14" fmla="*/ 2389692 w 2571681"/>
              <a:gd name="connsiteY14" fmla="*/ 2464191 h 6987272"/>
              <a:gd name="connsiteX15" fmla="*/ 1920432 w 2571681"/>
              <a:gd name="connsiteY15" fmla="*/ 147627 h 69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681" h="6987272">
                <a:moveTo>
                  <a:pt x="1856203" y="7995"/>
                </a:moveTo>
                <a:lnTo>
                  <a:pt x="1991888" y="0"/>
                </a:lnTo>
                <a:lnTo>
                  <a:pt x="2106381" y="239505"/>
                </a:lnTo>
                <a:cubicBezTo>
                  <a:pt x="2405646" y="923576"/>
                  <a:pt x="2571681" y="1679235"/>
                  <a:pt x="2571681" y="2473673"/>
                </a:cubicBezTo>
                <a:cubicBezTo>
                  <a:pt x="2571681" y="3532925"/>
                  <a:pt x="2276507" y="4523234"/>
                  <a:pt x="1763922" y="5366834"/>
                </a:cubicBezTo>
                <a:lnTo>
                  <a:pt x="1652088" y="5541278"/>
                </a:lnTo>
                <a:lnTo>
                  <a:pt x="1652088" y="5563843"/>
                </a:lnTo>
                <a:lnTo>
                  <a:pt x="1629242" y="5599480"/>
                </a:lnTo>
                <a:cubicBezTo>
                  <a:pt x="1278306" y="6118933"/>
                  <a:pt x="842194" y="6576110"/>
                  <a:pt x="340943" y="6950973"/>
                </a:cubicBezTo>
                <a:lnTo>
                  <a:pt x="316091" y="6968646"/>
                </a:lnTo>
                <a:lnTo>
                  <a:pt x="0" y="6987272"/>
                </a:lnTo>
                <a:lnTo>
                  <a:pt x="51045" y="6950973"/>
                </a:lnTo>
                <a:lnTo>
                  <a:pt x="182564" y="6847620"/>
                </a:lnTo>
                <a:lnTo>
                  <a:pt x="187301" y="6844943"/>
                </a:lnTo>
                <a:cubicBezTo>
                  <a:pt x="1490435" y="6060050"/>
                  <a:pt x="2389692" y="4393391"/>
                  <a:pt x="2389692" y="2464191"/>
                </a:cubicBezTo>
                <a:cubicBezTo>
                  <a:pt x="2389692" y="1625409"/>
                  <a:pt x="2219700" y="836256"/>
                  <a:pt x="1920432" y="147627"/>
                </a:cubicBezTo>
                <a:close/>
              </a:path>
            </a:pathLst>
          </a:custGeom>
          <a:solidFill>
            <a:srgbClr val="B69E6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手繪多邊形 15"/>
          <p:cNvSpPr/>
          <p:nvPr userDrawn="1"/>
        </p:nvSpPr>
        <p:spPr>
          <a:xfrm rot="1683951">
            <a:off x="3361407" y="40481"/>
            <a:ext cx="2022987" cy="7076000"/>
          </a:xfrm>
          <a:custGeom>
            <a:avLst/>
            <a:gdLst>
              <a:gd name="connsiteX0" fmla="*/ 41173 w 2022987"/>
              <a:gd name="connsiteY0" fmla="*/ 0 h 7076000"/>
              <a:gd name="connsiteX1" fmla="*/ 44783 w 2022987"/>
              <a:gd name="connsiteY1" fmla="*/ 1484 h 7076000"/>
              <a:gd name="connsiteX2" fmla="*/ 2022987 w 2022987"/>
              <a:gd name="connsiteY2" fmla="*/ 4299173 h 7076000"/>
              <a:gd name="connsiteX3" fmla="*/ 1542157 w 2022987"/>
              <a:gd name="connsiteY3" fmla="*/ 6815166 h 7076000"/>
              <a:gd name="connsiteX4" fmla="*/ 1444633 w 2022987"/>
              <a:gd name="connsiteY4" fmla="*/ 7023616 h 7076000"/>
              <a:gd name="connsiteX5" fmla="*/ 1346384 w 2022987"/>
              <a:gd name="connsiteY5" fmla="*/ 7076000 h 7076000"/>
              <a:gd name="connsiteX6" fmla="*/ 1493966 w 2022987"/>
              <a:gd name="connsiteY6" fmla="*/ 6747404 h 7076000"/>
              <a:gd name="connsiteX7" fmla="*/ 1946708 w 2022987"/>
              <a:gd name="connsiteY7" fmla="*/ 4299173 h 7076000"/>
              <a:gd name="connsiteX8" fmla="*/ 75014 w 2022987"/>
              <a:gd name="connsiteY8" fmla="*/ 58210 h 7076000"/>
              <a:gd name="connsiteX9" fmla="*/ 0 w 2022987"/>
              <a:gd name="connsiteY9" fmla="*/ 21953 h 70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2987" h="7076000">
                <a:moveTo>
                  <a:pt x="41173" y="0"/>
                </a:moveTo>
                <a:lnTo>
                  <a:pt x="44783" y="1484"/>
                </a:lnTo>
                <a:cubicBezTo>
                  <a:pt x="1190855" y="571236"/>
                  <a:pt x="2022987" y="2279882"/>
                  <a:pt x="2022987" y="4299173"/>
                </a:cubicBezTo>
                <a:cubicBezTo>
                  <a:pt x="2022987" y="5231154"/>
                  <a:pt x="1845728" y="6096961"/>
                  <a:pt x="1542157" y="6815166"/>
                </a:cubicBezTo>
                <a:lnTo>
                  <a:pt x="1444633" y="7023616"/>
                </a:lnTo>
                <a:lnTo>
                  <a:pt x="1346384" y="7076000"/>
                </a:lnTo>
                <a:lnTo>
                  <a:pt x="1493966" y="6747404"/>
                </a:lnTo>
                <a:cubicBezTo>
                  <a:pt x="1780354" y="6042784"/>
                  <a:pt x="1946708" y="5202029"/>
                  <a:pt x="1946708" y="4299173"/>
                </a:cubicBezTo>
                <a:cubicBezTo>
                  <a:pt x="1946708" y="2342985"/>
                  <a:pt x="1165771" y="678330"/>
                  <a:pt x="75014" y="58210"/>
                </a:cubicBezTo>
                <a:lnTo>
                  <a:pt x="0" y="21953"/>
                </a:lnTo>
                <a:close/>
              </a:path>
            </a:pathLst>
          </a:cu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 userDrawn="1"/>
        </p:nvGrpSpPr>
        <p:grpSpPr>
          <a:xfrm rot="5400000">
            <a:off x="8706554" y="3397801"/>
            <a:ext cx="6660000" cy="87749"/>
            <a:chOff x="228136" y="157018"/>
            <a:chExt cx="11705246" cy="87749"/>
          </a:xfrm>
        </p:grpSpPr>
        <p:cxnSp>
          <p:nvCxnSpPr>
            <p:cNvPr id="20" name="直線接點 19"/>
            <p:cNvCxnSpPr/>
            <p:nvPr/>
          </p:nvCxnSpPr>
          <p:spPr>
            <a:xfrm>
              <a:off x="228136" y="157018"/>
              <a:ext cx="11705246" cy="18473"/>
            </a:xfrm>
            <a:prstGeom prst="line">
              <a:avLst/>
            </a:prstGeom>
            <a:noFill/>
            <a:ln w="28575" cap="flat" cmpd="sng" algn="ctr">
              <a:solidFill>
                <a:srgbClr val="D6000F"/>
              </a:solidFill>
              <a:prstDash val="solid"/>
              <a:miter lim="800000"/>
            </a:ln>
            <a:effectLst/>
          </p:spPr>
        </p:cxnSp>
        <p:cxnSp>
          <p:nvCxnSpPr>
            <p:cNvPr id="21" name="直線接點 20"/>
            <p:cNvCxnSpPr/>
            <p:nvPr/>
          </p:nvCxnSpPr>
          <p:spPr>
            <a:xfrm>
              <a:off x="228136" y="226294"/>
              <a:ext cx="11705246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11175" y="82225"/>
            <a:ext cx="5940256" cy="5952756"/>
          </a:xfrm>
          <a:custGeom>
            <a:avLst/>
            <a:gdLst>
              <a:gd name="connsiteX0" fmla="*/ 0 w 5940256"/>
              <a:gd name="connsiteY0" fmla="*/ 0 h 5952756"/>
              <a:gd name="connsiteX1" fmla="*/ 5940256 w 5940256"/>
              <a:gd name="connsiteY1" fmla="*/ 0 h 5952756"/>
              <a:gd name="connsiteX2" fmla="*/ 5940256 w 5940256"/>
              <a:gd name="connsiteY2" fmla="*/ 5952756 h 5952756"/>
              <a:gd name="connsiteX3" fmla="*/ 1001939 w 5940256"/>
              <a:gd name="connsiteY3" fmla="*/ 5952756 h 5952756"/>
              <a:gd name="connsiteX4" fmla="*/ 1001939 w 5940256"/>
              <a:gd name="connsiteY4" fmla="*/ 242747 h 5952756"/>
              <a:gd name="connsiteX5" fmla="*/ 0 w 5940256"/>
              <a:gd name="connsiteY5" fmla="*/ 242747 h 595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0256" h="5952756">
                <a:moveTo>
                  <a:pt x="0" y="0"/>
                </a:moveTo>
                <a:lnTo>
                  <a:pt x="5940256" y="0"/>
                </a:lnTo>
                <a:lnTo>
                  <a:pt x="5940256" y="5952756"/>
                </a:lnTo>
                <a:lnTo>
                  <a:pt x="1001939" y="5952756"/>
                </a:lnTo>
                <a:lnTo>
                  <a:pt x="1001939" y="242747"/>
                </a:lnTo>
                <a:lnTo>
                  <a:pt x="0" y="24274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3813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EE42EF-96BF-4EB3-9B69-753C92920246}"/>
              </a:ext>
            </a:extLst>
          </p:cNvPr>
          <p:cNvSpPr/>
          <p:nvPr userDrawn="1"/>
        </p:nvSpPr>
        <p:spPr>
          <a:xfrm>
            <a:off x="3296910" y="162225"/>
            <a:ext cx="8893755" cy="360000"/>
          </a:xfrm>
          <a:prstGeom prst="rect">
            <a:avLst/>
          </a:prstGeom>
          <a:solidFill>
            <a:srgbClr val="D6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3296910" y="577000"/>
            <a:ext cx="8893755" cy="0"/>
          </a:xfrm>
          <a:prstGeom prst="line">
            <a:avLst/>
          </a:prstGeom>
          <a:ln w="38100">
            <a:solidFill>
              <a:srgbClr val="B69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/>
          <a:srcRect l="274"/>
          <a:stretch/>
        </p:blipFill>
        <p:spPr>
          <a:xfrm>
            <a:off x="-9144" y="3661411"/>
            <a:ext cx="1220114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30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814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8065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98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932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686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94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72" name="Google Shape;15;p3">
            <a:extLst>
              <a:ext uri="{FF2B5EF4-FFF2-40B4-BE49-F238E27FC236}">
                <a16:creationId xmlns:a16="http://schemas.microsoft.com/office/drawing/2014/main" id="{DE2841E9-1AE7-D49F-DE60-BCF0D8CB3F12}"/>
              </a:ext>
            </a:extLst>
          </p:cNvPr>
          <p:cNvGrpSpPr/>
          <p:nvPr userDrawn="1"/>
        </p:nvGrpSpPr>
        <p:grpSpPr>
          <a:xfrm>
            <a:off x="250786" y="237792"/>
            <a:ext cx="11690429" cy="6382416"/>
            <a:chOff x="240700" y="905375"/>
            <a:chExt cx="7132950" cy="3894250"/>
          </a:xfrm>
        </p:grpSpPr>
        <p:sp>
          <p:nvSpPr>
            <p:cNvPr id="73" name="Google Shape;16;p3">
              <a:extLst>
                <a:ext uri="{FF2B5EF4-FFF2-40B4-BE49-F238E27FC236}">
                  <a16:creationId xmlns:a16="http://schemas.microsoft.com/office/drawing/2014/main" id="{3872F0AE-1C84-53E7-C434-C0FF6A957BC8}"/>
                </a:ext>
              </a:extLst>
            </p:cNvPr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74" name="Google Shape;17;p3">
              <a:extLst>
                <a:ext uri="{FF2B5EF4-FFF2-40B4-BE49-F238E27FC236}">
                  <a16:creationId xmlns:a16="http://schemas.microsoft.com/office/drawing/2014/main" id="{8C207A31-9C73-19EB-95C7-83474B2989A7}"/>
                </a:ext>
              </a:extLst>
            </p:cNvPr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</p:spTree>
    <p:extLst>
      <p:ext uri="{BB962C8B-B14F-4D97-AF65-F5344CB8AC3E}">
        <p14:creationId xmlns:p14="http://schemas.microsoft.com/office/powerpoint/2010/main" val="105383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180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828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883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2AC36-4A62-45BA-A186-3C04A6B7A155}" type="datetimeFigureOut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2022/10/3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8EE81-0E9E-4E67-B4FB-69491F6036DD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3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/>
          <a:srcRect l="274"/>
          <a:stretch/>
        </p:blipFill>
        <p:spPr>
          <a:xfrm>
            <a:off x="-9144" y="3670647"/>
            <a:ext cx="12201144" cy="3200400"/>
          </a:xfrm>
          <a:prstGeom prst="rect">
            <a:avLst/>
          </a:prstGeom>
        </p:spPr>
      </p:pic>
      <p:cxnSp>
        <p:nvCxnSpPr>
          <p:cNvPr id="3" name="直線接點 2"/>
          <p:cNvCxnSpPr/>
          <p:nvPr userDrawn="1"/>
        </p:nvCxnSpPr>
        <p:spPr>
          <a:xfrm>
            <a:off x="228136" y="93010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D6000F"/>
            </a:solidFill>
            <a:prstDash val="solid"/>
            <a:miter lim="800000"/>
          </a:ln>
          <a:effectLst/>
        </p:spPr>
      </p:cxnSp>
      <p:cxnSp>
        <p:nvCxnSpPr>
          <p:cNvPr id="4" name="直線接點 3"/>
          <p:cNvCxnSpPr/>
          <p:nvPr userDrawn="1"/>
        </p:nvCxnSpPr>
        <p:spPr>
          <a:xfrm>
            <a:off x="228136" y="162286"/>
            <a:ext cx="11705246" cy="18473"/>
          </a:xfrm>
          <a:prstGeom prst="line">
            <a:avLst/>
          </a:prstGeom>
          <a:noFill/>
          <a:ln w="28575" cap="flat" cmpd="sng" algn="ctr">
            <a:solidFill>
              <a:srgbClr val="B69E6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296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3D6C536-7AF9-A580-E015-D344C27A4A58}"/>
              </a:ext>
            </a:extLst>
          </p:cNvPr>
          <p:cNvGrpSpPr/>
          <p:nvPr userDrawn="1"/>
        </p:nvGrpSpPr>
        <p:grpSpPr>
          <a:xfrm>
            <a:off x="4115555" y="143251"/>
            <a:ext cx="7992000" cy="87749"/>
            <a:chOff x="5659672" y="147874"/>
            <a:chExt cx="6408000" cy="87749"/>
          </a:xfrm>
        </p:grpSpPr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D8BE59EF-253C-9D73-893A-FA59EC31EEC9}"/>
                </a:ext>
              </a:extLst>
            </p:cNvPr>
            <p:cNvCxnSpPr/>
            <p:nvPr/>
          </p:nvCxnSpPr>
          <p:spPr>
            <a:xfrm>
              <a:off x="5659672" y="147874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9E6455AC-A394-337B-F86C-C998D5B31691}"/>
                </a:ext>
              </a:extLst>
            </p:cNvPr>
            <p:cNvCxnSpPr/>
            <p:nvPr/>
          </p:nvCxnSpPr>
          <p:spPr>
            <a:xfrm>
              <a:off x="5659672" y="217150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sp>
        <p:nvSpPr>
          <p:cNvPr id="8" name="手繪多邊形 13">
            <a:extLst>
              <a:ext uri="{FF2B5EF4-FFF2-40B4-BE49-F238E27FC236}">
                <a16:creationId xmlns:a16="http://schemas.microsoft.com/office/drawing/2014/main" id="{B7E43A1A-6724-D8AD-0F99-1DB6D9CE6B82}"/>
              </a:ext>
            </a:extLst>
          </p:cNvPr>
          <p:cNvSpPr/>
          <p:nvPr userDrawn="1"/>
        </p:nvSpPr>
        <p:spPr>
          <a:xfrm>
            <a:off x="274321" y="-26508"/>
            <a:ext cx="3744000" cy="785460"/>
          </a:xfrm>
          <a:custGeom>
            <a:avLst/>
            <a:gdLst>
              <a:gd name="connsiteX0" fmla="*/ 10891 w 5303520"/>
              <a:gd name="connsiteY0" fmla="*/ 0 h 785460"/>
              <a:gd name="connsiteX1" fmla="*/ 5292630 w 5303520"/>
              <a:gd name="connsiteY1" fmla="*/ 0 h 785460"/>
              <a:gd name="connsiteX2" fmla="*/ 5303520 w 5303520"/>
              <a:gd name="connsiteY2" fmla="*/ 53943 h 785460"/>
              <a:gd name="connsiteX3" fmla="*/ 5303520 w 5303520"/>
              <a:gd name="connsiteY3" fmla="*/ 639153 h 785460"/>
              <a:gd name="connsiteX4" fmla="*/ 5157213 w 5303520"/>
              <a:gd name="connsiteY4" fmla="*/ 785460 h 785460"/>
              <a:gd name="connsiteX5" fmla="*/ 146307 w 5303520"/>
              <a:gd name="connsiteY5" fmla="*/ 785460 h 785460"/>
              <a:gd name="connsiteX6" fmla="*/ 0 w 5303520"/>
              <a:gd name="connsiteY6" fmla="*/ 639153 h 785460"/>
              <a:gd name="connsiteX7" fmla="*/ 0 w 5303520"/>
              <a:gd name="connsiteY7" fmla="*/ 53943 h 7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3520" h="785460">
                <a:moveTo>
                  <a:pt x="10891" y="0"/>
                </a:moveTo>
                <a:lnTo>
                  <a:pt x="5292630" y="0"/>
                </a:lnTo>
                <a:lnTo>
                  <a:pt x="5303520" y="53943"/>
                </a:lnTo>
                <a:lnTo>
                  <a:pt x="5303520" y="639153"/>
                </a:lnTo>
                <a:cubicBezTo>
                  <a:pt x="5303520" y="719956"/>
                  <a:pt x="5238016" y="785460"/>
                  <a:pt x="5157213" y="785460"/>
                </a:cubicBezTo>
                <a:lnTo>
                  <a:pt x="146307" y="785460"/>
                </a:lnTo>
                <a:cubicBezTo>
                  <a:pt x="65504" y="785460"/>
                  <a:pt x="0" y="719956"/>
                  <a:pt x="0" y="639153"/>
                </a:cubicBezTo>
                <a:lnTo>
                  <a:pt x="0" y="539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D09DC49-D980-D370-5712-C078F72D6D9A}"/>
              </a:ext>
            </a:extLst>
          </p:cNvPr>
          <p:cNvGrpSpPr/>
          <p:nvPr userDrawn="1"/>
        </p:nvGrpSpPr>
        <p:grpSpPr>
          <a:xfrm>
            <a:off x="74757" y="143251"/>
            <a:ext cx="144000" cy="85323"/>
            <a:chOff x="83901" y="143251"/>
            <a:chExt cx="144000" cy="85323"/>
          </a:xfrm>
        </p:grpSpPr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F6A6D256-64E0-B14C-FA13-5C434EC0FAEE}"/>
                </a:ext>
              </a:extLst>
            </p:cNvPr>
            <p:cNvCxnSpPr/>
            <p:nvPr/>
          </p:nvCxnSpPr>
          <p:spPr>
            <a:xfrm rot="21120000">
              <a:off x="83901" y="14325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261EBF66-677D-FF6B-E0DB-F2D598CF8F45}"/>
                </a:ext>
              </a:extLst>
            </p:cNvPr>
            <p:cNvCxnSpPr/>
            <p:nvPr/>
          </p:nvCxnSpPr>
          <p:spPr>
            <a:xfrm rot="21120000">
              <a:off x="83901" y="21010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F12DA80-272A-9829-E13E-242C497A6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717" y1="48770" x2="30717" y2="48770"/>
                        <a14:foregroundMark x1="64846" y1="40574" x2="64846" y2="40574"/>
                        <a14:foregroundMark x1="20478" y1="48361" x2="20478" y2="48361"/>
                      </a14:backgroundRemoval>
                    </a14:imgEffect>
                  </a14:imgLayer>
                </a14:imgProps>
              </a:ext>
            </a:extLst>
          </a:blip>
          <a:srcRect l="14442" t="14545" r="11267" b="16833"/>
          <a:stretch/>
        </p:blipFill>
        <p:spPr>
          <a:xfrm>
            <a:off x="476252" y="223010"/>
            <a:ext cx="331733" cy="25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56F93398-1189-FF65-EA31-6F872AE96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742" y="6466814"/>
            <a:ext cx="1617133" cy="365125"/>
          </a:xfrm>
          <a:prstGeom prst="rect">
            <a:avLst/>
          </a:prstGeom>
        </p:spPr>
        <p:txBody>
          <a:bodyPr/>
          <a:lstStyle>
            <a:lvl1pPr algn="r">
              <a:defRPr sz="1300" b="0">
                <a:solidFill>
                  <a:schemeClr val="bg1">
                    <a:lumMod val="50000"/>
                  </a:schemeClr>
                </a:solidFill>
                <a:latin typeface="+mn-lt"/>
                <a:ea typeface="微軟正黑體" panose="020B0604030504040204" pitchFamily="34" charset="-120"/>
              </a:defRPr>
            </a:lvl1pPr>
          </a:lstStyle>
          <a:p>
            <a:fld id="{7CB1CEC8-1885-4369-B89A-4244AA62E5C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267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>
          <a:xfrm>
            <a:off x="4115555" y="143251"/>
            <a:ext cx="7992000" cy="87749"/>
            <a:chOff x="5659672" y="147874"/>
            <a:chExt cx="6408000" cy="87749"/>
          </a:xfrm>
        </p:grpSpPr>
        <p:cxnSp>
          <p:nvCxnSpPr>
            <p:cNvPr id="6" name="直線接點 5"/>
            <p:cNvCxnSpPr/>
            <p:nvPr/>
          </p:nvCxnSpPr>
          <p:spPr>
            <a:xfrm>
              <a:off x="5659672" y="147874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7" name="直線接點 6"/>
            <p:cNvCxnSpPr/>
            <p:nvPr/>
          </p:nvCxnSpPr>
          <p:spPr>
            <a:xfrm>
              <a:off x="5659672" y="217150"/>
              <a:ext cx="6408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sp>
        <p:nvSpPr>
          <p:cNvPr id="14" name="手繪多邊形 13"/>
          <p:cNvSpPr/>
          <p:nvPr userDrawn="1"/>
        </p:nvSpPr>
        <p:spPr>
          <a:xfrm>
            <a:off x="274321" y="-26508"/>
            <a:ext cx="3744000" cy="785460"/>
          </a:xfrm>
          <a:custGeom>
            <a:avLst/>
            <a:gdLst>
              <a:gd name="connsiteX0" fmla="*/ 10891 w 5303520"/>
              <a:gd name="connsiteY0" fmla="*/ 0 h 785460"/>
              <a:gd name="connsiteX1" fmla="*/ 5292630 w 5303520"/>
              <a:gd name="connsiteY1" fmla="*/ 0 h 785460"/>
              <a:gd name="connsiteX2" fmla="*/ 5303520 w 5303520"/>
              <a:gd name="connsiteY2" fmla="*/ 53943 h 785460"/>
              <a:gd name="connsiteX3" fmla="*/ 5303520 w 5303520"/>
              <a:gd name="connsiteY3" fmla="*/ 639153 h 785460"/>
              <a:gd name="connsiteX4" fmla="*/ 5157213 w 5303520"/>
              <a:gd name="connsiteY4" fmla="*/ 785460 h 785460"/>
              <a:gd name="connsiteX5" fmla="*/ 146307 w 5303520"/>
              <a:gd name="connsiteY5" fmla="*/ 785460 h 785460"/>
              <a:gd name="connsiteX6" fmla="*/ 0 w 5303520"/>
              <a:gd name="connsiteY6" fmla="*/ 639153 h 785460"/>
              <a:gd name="connsiteX7" fmla="*/ 0 w 5303520"/>
              <a:gd name="connsiteY7" fmla="*/ 53943 h 7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3520" h="785460">
                <a:moveTo>
                  <a:pt x="10891" y="0"/>
                </a:moveTo>
                <a:lnTo>
                  <a:pt x="5292630" y="0"/>
                </a:lnTo>
                <a:lnTo>
                  <a:pt x="5303520" y="53943"/>
                </a:lnTo>
                <a:lnTo>
                  <a:pt x="5303520" y="639153"/>
                </a:lnTo>
                <a:cubicBezTo>
                  <a:pt x="5303520" y="719956"/>
                  <a:pt x="5238016" y="785460"/>
                  <a:pt x="5157213" y="785460"/>
                </a:cubicBezTo>
                <a:lnTo>
                  <a:pt x="146307" y="785460"/>
                </a:lnTo>
                <a:cubicBezTo>
                  <a:pt x="65504" y="785460"/>
                  <a:pt x="0" y="719956"/>
                  <a:pt x="0" y="639153"/>
                </a:cubicBezTo>
                <a:lnTo>
                  <a:pt x="0" y="539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74757" y="143251"/>
            <a:ext cx="144000" cy="85323"/>
            <a:chOff x="83901" y="143251"/>
            <a:chExt cx="144000" cy="85323"/>
          </a:xfrm>
        </p:grpSpPr>
        <p:cxnSp>
          <p:nvCxnSpPr>
            <p:cNvPr id="12" name="直線接點 11"/>
            <p:cNvCxnSpPr/>
            <p:nvPr/>
          </p:nvCxnSpPr>
          <p:spPr>
            <a:xfrm rot="21120000">
              <a:off x="83901" y="14325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3" name="直線接點 12"/>
            <p:cNvCxnSpPr/>
            <p:nvPr/>
          </p:nvCxnSpPr>
          <p:spPr>
            <a:xfrm rot="21120000">
              <a:off x="83901" y="210101"/>
              <a:ext cx="144000" cy="18473"/>
            </a:xfrm>
            <a:prstGeom prst="line">
              <a:avLst/>
            </a:prstGeom>
            <a:noFill/>
            <a:ln w="28575" cap="flat" cmpd="sng" algn="ctr">
              <a:solidFill>
                <a:srgbClr val="B69E60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77133"/>
            <a:ext cx="12223528" cy="37788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B00F4A-137D-8488-066C-CE1197056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717" y1="48770" x2="30717" y2="48770"/>
                        <a14:foregroundMark x1="64846" y1="40574" x2="64846" y2="40574"/>
                        <a14:foregroundMark x1="20478" y1="48361" x2="20478" y2="48361"/>
                      </a14:backgroundRemoval>
                    </a14:imgEffect>
                  </a14:imgLayer>
                </a14:imgProps>
              </a:ext>
            </a:extLst>
          </a:blip>
          <a:srcRect l="14442" t="14545" r="11267" b="16833"/>
          <a:stretch/>
        </p:blipFill>
        <p:spPr>
          <a:xfrm>
            <a:off x="476252" y="223010"/>
            <a:ext cx="331733" cy="25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07D3638-B3E2-7DBE-2A5F-898B2A5AC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9742" y="6466814"/>
            <a:ext cx="1617133" cy="365125"/>
          </a:xfrm>
          <a:prstGeom prst="rect">
            <a:avLst/>
          </a:prstGeom>
        </p:spPr>
        <p:txBody>
          <a:bodyPr/>
          <a:lstStyle>
            <a:lvl1pPr algn="r">
              <a:defRPr sz="1300" b="0">
                <a:solidFill>
                  <a:schemeClr val="bg1">
                    <a:lumMod val="50000"/>
                  </a:schemeClr>
                </a:solidFill>
                <a:latin typeface="+mn-lt"/>
                <a:ea typeface="微軟正黑體" panose="020B0604030504040204" pitchFamily="34" charset="-120"/>
              </a:defRPr>
            </a:lvl1pPr>
          </a:lstStyle>
          <a:p>
            <a:fld id="{7CB1CEC8-1885-4369-B89A-4244AA62E5C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19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7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83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F78A-D2FF-4539-A082-3F1E5A0B67D3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80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6F78A-D2FF-4539-A082-3F1E5A0B67D3}" type="datetimeFigureOut">
              <a:rPr lang="zh-TW" altLang="en-US" smtClean="0"/>
              <a:t>2022/10/3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36FAD-1185-4D9C-9B4B-AB62F77A13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10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3" r:id="rId3"/>
    <p:sldLayoutId id="2147483650" r:id="rId4"/>
    <p:sldLayoutId id="2147483681" r:id="rId5"/>
    <p:sldLayoutId id="214748368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47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" y="0"/>
            <a:ext cx="1218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6F5D3D6-8143-4B49-AB53-8C6C9DB705BD}"/>
              </a:ext>
            </a:extLst>
          </p:cNvPr>
          <p:cNvSpPr/>
          <p:nvPr/>
        </p:nvSpPr>
        <p:spPr>
          <a:xfrm>
            <a:off x="5015346" y="3166937"/>
            <a:ext cx="6785156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300"/>
              </a:spcBef>
            </a:pPr>
            <a:r>
              <a:rPr lang="zh-TW" altLang="en-US" sz="4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來店用餐</a:t>
            </a:r>
            <a:endParaRPr lang="en-US" altLang="zh-TW" sz="4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Source Han Sans K Medium" panose="020B0600000000000000" pitchFamily="34" charset="-128"/>
            </a:endParaRPr>
          </a:p>
          <a:p>
            <a:pPr algn="r">
              <a:spcBef>
                <a:spcPts val="300"/>
              </a:spcBef>
            </a:pPr>
            <a:r>
              <a:rPr lang="zh-TW" altLang="en-US" sz="4800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Source Han Sans K Medium" panose="020B0600000000000000" pitchFamily="34" charset="-128"/>
              </a:rPr>
              <a:t>現場等候時間預測</a:t>
            </a:r>
            <a:endParaRPr lang="id-ID" sz="4800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Source Han Sans K Medium" panose="020B06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0032" y="4775070"/>
            <a:ext cx="391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【</a:t>
            </a:r>
            <a:r>
              <a:rPr lang="zh-TW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不知名</a:t>
            </a: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】</a:t>
            </a:r>
            <a:r>
              <a:rPr lang="zh-TW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團隊 ． </a:t>
            </a:r>
            <a:r>
              <a:rPr lang="en-US" altLang="zh-TW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2022.10.14</a:t>
            </a:r>
            <a:endParaRPr lang="en-US" altLang="zh-TW" dirty="0">
              <a:solidFill>
                <a:srgbClr val="000000"/>
              </a:solidFill>
              <a:ea typeface="微软雅黑"/>
              <a:sym typeface="Source Han Sans K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414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E5F71C1-7F23-D419-8912-BB28A70288DC}"/>
              </a:ext>
            </a:extLst>
          </p:cNvPr>
          <p:cNvSpPr/>
          <p:nvPr/>
        </p:nvSpPr>
        <p:spPr>
          <a:xfrm>
            <a:off x="7732041" y="2344855"/>
            <a:ext cx="3200357" cy="3609014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1C61AC-13FB-C496-7DE3-EAFBFAE2EA26}"/>
              </a:ext>
            </a:extLst>
          </p:cNvPr>
          <p:cNvSpPr/>
          <p:nvPr/>
        </p:nvSpPr>
        <p:spPr>
          <a:xfrm>
            <a:off x="4100709" y="2344855"/>
            <a:ext cx="3200357" cy="3609014"/>
          </a:xfrm>
          <a:prstGeom prst="rect">
            <a:avLst/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Google Shape;6850;p73">
            <a:extLst>
              <a:ext uri="{FF2B5EF4-FFF2-40B4-BE49-F238E27FC236}">
                <a16:creationId xmlns:a16="http://schemas.microsoft.com/office/drawing/2014/main" id="{BEE28A05-CA3D-61F7-D43E-35D6D5E1467E}"/>
              </a:ext>
            </a:extLst>
          </p:cNvPr>
          <p:cNvCxnSpPr>
            <a:cxnSpLocks/>
          </p:cNvCxnSpPr>
          <p:nvPr/>
        </p:nvCxnSpPr>
        <p:spPr>
          <a:xfrm>
            <a:off x="7288699" y="2146006"/>
            <a:ext cx="0" cy="3960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" name="Google Shape;6850;p73">
            <a:extLst>
              <a:ext uri="{FF2B5EF4-FFF2-40B4-BE49-F238E27FC236}">
                <a16:creationId xmlns:a16="http://schemas.microsoft.com/office/drawing/2014/main" id="{C670A183-3A2E-E4A8-72BF-F6CC8525B87B}"/>
              </a:ext>
            </a:extLst>
          </p:cNvPr>
          <p:cNvCxnSpPr>
            <a:cxnSpLocks/>
          </p:cNvCxnSpPr>
          <p:nvPr/>
        </p:nvCxnSpPr>
        <p:spPr>
          <a:xfrm>
            <a:off x="7732041" y="2146006"/>
            <a:ext cx="0" cy="3960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19D80BAC-2498-76DF-9C17-99921661CBF8}"/>
              </a:ext>
            </a:extLst>
          </p:cNvPr>
          <p:cNvSpPr/>
          <p:nvPr/>
        </p:nvSpPr>
        <p:spPr>
          <a:xfrm>
            <a:off x="988208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資料處理</a:t>
            </a:r>
          </a:p>
        </p:txBody>
      </p:sp>
      <p:sp>
        <p:nvSpPr>
          <p:cNvPr id="70" name="Google Shape;6837;p73">
            <a:extLst>
              <a:ext uri="{FF2B5EF4-FFF2-40B4-BE49-F238E27FC236}">
                <a16:creationId xmlns:a16="http://schemas.microsoft.com/office/drawing/2014/main" id="{58654F4F-2273-5597-3421-F85CE2EE38B2}"/>
              </a:ext>
            </a:extLst>
          </p:cNvPr>
          <p:cNvSpPr/>
          <p:nvPr/>
        </p:nvSpPr>
        <p:spPr>
          <a:xfrm>
            <a:off x="-83975" y="4746149"/>
            <a:ext cx="623672" cy="1207722"/>
          </a:xfrm>
          <a:custGeom>
            <a:avLst/>
            <a:gdLst/>
            <a:ahLst/>
            <a:cxnLst/>
            <a:rect l="l" t="t" r="r" b="b"/>
            <a:pathLst>
              <a:path w="14992" h="26428" extrusionOk="0">
                <a:moveTo>
                  <a:pt x="31" y="0"/>
                </a:moveTo>
                <a:cubicBezTo>
                  <a:pt x="25" y="0"/>
                  <a:pt x="19" y="0"/>
                  <a:pt x="13" y="0"/>
                </a:cubicBezTo>
                <a:lnTo>
                  <a:pt x="0" y="0"/>
                </a:lnTo>
                <a:lnTo>
                  <a:pt x="0" y="26407"/>
                </a:lnTo>
                <a:lnTo>
                  <a:pt x="13" y="26427"/>
                </a:lnTo>
                <a:lnTo>
                  <a:pt x="14992" y="1860"/>
                </a:lnTo>
                <a:cubicBezTo>
                  <a:pt x="10391" y="663"/>
                  <a:pt x="5335" y="0"/>
                  <a:pt x="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842;p73">
            <a:extLst>
              <a:ext uri="{FF2B5EF4-FFF2-40B4-BE49-F238E27FC236}">
                <a16:creationId xmlns:a16="http://schemas.microsoft.com/office/drawing/2014/main" id="{345079F3-C22B-16BC-EADB-44E03099DCD1}"/>
              </a:ext>
            </a:extLst>
          </p:cNvPr>
          <p:cNvSpPr/>
          <p:nvPr/>
        </p:nvSpPr>
        <p:spPr>
          <a:xfrm>
            <a:off x="-83931" y="3488506"/>
            <a:ext cx="1246010" cy="1205120"/>
          </a:xfrm>
          <a:custGeom>
            <a:avLst/>
            <a:gdLst/>
            <a:ahLst/>
            <a:cxnLst/>
            <a:rect l="l" t="t" r="r" b="b"/>
            <a:pathLst>
              <a:path w="29952" h="26371" extrusionOk="0">
                <a:moveTo>
                  <a:pt x="1" y="0"/>
                </a:moveTo>
                <a:lnTo>
                  <a:pt x="1" y="24234"/>
                </a:lnTo>
                <a:lnTo>
                  <a:pt x="14" y="24234"/>
                </a:lnTo>
                <a:cubicBezTo>
                  <a:pt x="14" y="24234"/>
                  <a:pt x="203" y="24229"/>
                  <a:pt x="558" y="24229"/>
                </a:cubicBezTo>
                <a:cubicBezTo>
                  <a:pt x="2473" y="24229"/>
                  <a:pt x="9215" y="24384"/>
                  <a:pt x="17213" y="26370"/>
                </a:cubicBezTo>
                <a:lnTo>
                  <a:pt x="29952" y="5713"/>
                </a:lnTo>
                <a:cubicBezTo>
                  <a:pt x="29952" y="5713"/>
                  <a:pt x="20827" y="0"/>
                  <a:pt x="14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847;p73">
            <a:extLst>
              <a:ext uri="{FF2B5EF4-FFF2-40B4-BE49-F238E27FC236}">
                <a16:creationId xmlns:a16="http://schemas.microsoft.com/office/drawing/2014/main" id="{B50BAECD-3265-14E5-3ECA-115BEC312CD4}"/>
              </a:ext>
            </a:extLst>
          </p:cNvPr>
          <p:cNvSpPr/>
          <p:nvPr/>
        </p:nvSpPr>
        <p:spPr>
          <a:xfrm>
            <a:off x="-83931" y="2195901"/>
            <a:ext cx="1862106" cy="1399976"/>
          </a:xfrm>
          <a:custGeom>
            <a:avLst/>
            <a:gdLst/>
            <a:ahLst/>
            <a:cxnLst/>
            <a:rect l="l" t="t" r="r" b="b"/>
            <a:pathLst>
              <a:path w="44762" h="30635" extrusionOk="0">
                <a:moveTo>
                  <a:pt x="1" y="1"/>
                </a:moveTo>
                <a:lnTo>
                  <a:pt x="1" y="24648"/>
                </a:lnTo>
                <a:lnTo>
                  <a:pt x="14" y="24648"/>
                </a:lnTo>
                <a:cubicBezTo>
                  <a:pt x="5607" y="24648"/>
                  <a:pt x="18560" y="25130"/>
                  <a:pt x="31390" y="30635"/>
                </a:cubicBezTo>
                <a:lnTo>
                  <a:pt x="44761" y="10327"/>
                </a:lnTo>
                <a:cubicBezTo>
                  <a:pt x="44761" y="10327"/>
                  <a:pt x="27304" y="1"/>
                  <a:pt x="14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6852;p73">
            <a:extLst>
              <a:ext uri="{FF2B5EF4-FFF2-40B4-BE49-F238E27FC236}">
                <a16:creationId xmlns:a16="http://schemas.microsoft.com/office/drawing/2014/main" id="{738BCA70-F144-A85F-69F7-79E83D8D60F1}"/>
              </a:ext>
            </a:extLst>
          </p:cNvPr>
          <p:cNvSpPr/>
          <p:nvPr/>
        </p:nvSpPr>
        <p:spPr>
          <a:xfrm>
            <a:off x="-83931" y="819390"/>
            <a:ext cx="2609456" cy="1681205"/>
          </a:xfrm>
          <a:custGeom>
            <a:avLst/>
            <a:gdLst/>
            <a:ahLst/>
            <a:cxnLst/>
            <a:rect l="l" t="t" r="r" b="b"/>
            <a:pathLst>
              <a:path w="62727" h="36789" extrusionOk="0">
                <a:moveTo>
                  <a:pt x="1" y="1"/>
                </a:moveTo>
                <a:lnTo>
                  <a:pt x="1" y="25976"/>
                </a:lnTo>
                <a:lnTo>
                  <a:pt x="17" y="25976"/>
                </a:lnTo>
                <a:cubicBezTo>
                  <a:pt x="74" y="25976"/>
                  <a:pt x="588" y="25960"/>
                  <a:pt x="1487" y="25960"/>
                </a:cubicBezTo>
                <a:cubicBezTo>
                  <a:pt x="7235" y="25960"/>
                  <a:pt x="28709" y="26646"/>
                  <a:pt x="46867" y="36789"/>
                </a:cubicBezTo>
                <a:lnTo>
                  <a:pt x="62726" y="12728"/>
                </a:lnTo>
                <a:cubicBezTo>
                  <a:pt x="62726" y="12728"/>
                  <a:pt x="39312" y="2"/>
                  <a:pt x="17" y="1"/>
                </a:cubicBezTo>
                <a:close/>
              </a:path>
            </a:pathLst>
          </a:custGeom>
          <a:solidFill>
            <a:srgbClr val="8D9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854;p73">
            <a:extLst>
              <a:ext uri="{FF2B5EF4-FFF2-40B4-BE49-F238E27FC236}">
                <a16:creationId xmlns:a16="http://schemas.microsoft.com/office/drawing/2014/main" id="{7E212EB0-E44F-F05F-35CD-AE3C23B605B1}"/>
              </a:ext>
            </a:extLst>
          </p:cNvPr>
          <p:cNvSpPr/>
          <p:nvPr/>
        </p:nvSpPr>
        <p:spPr>
          <a:xfrm>
            <a:off x="3185343" y="1223811"/>
            <a:ext cx="2254404" cy="358551"/>
          </a:xfrm>
          <a:custGeom>
            <a:avLst/>
            <a:gdLst/>
            <a:ahLst/>
            <a:cxnLst/>
            <a:rect l="l" t="t" r="r" b="b"/>
            <a:pathLst>
              <a:path w="35124" h="7846" extrusionOk="0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異常資料確認與排除</a:t>
            </a:r>
          </a:p>
        </p:txBody>
      </p:sp>
      <p:cxnSp>
        <p:nvCxnSpPr>
          <p:cNvPr id="60" name="Google Shape;6855;p73">
            <a:extLst>
              <a:ext uri="{FF2B5EF4-FFF2-40B4-BE49-F238E27FC236}">
                <a16:creationId xmlns:a16="http://schemas.microsoft.com/office/drawing/2014/main" id="{A33CA4BF-8A43-2B03-2EB5-DC7ECFBED82D}"/>
              </a:ext>
            </a:extLst>
          </p:cNvPr>
          <p:cNvCxnSpPr/>
          <p:nvPr/>
        </p:nvCxnSpPr>
        <p:spPr>
          <a:xfrm rot="10800000" flipH="1">
            <a:off x="2346893" y="1403162"/>
            <a:ext cx="730865" cy="0"/>
          </a:xfrm>
          <a:prstGeom prst="straightConnector1">
            <a:avLst/>
          </a:prstGeom>
          <a:noFill/>
          <a:ln w="9525" cap="flat" cmpd="sng">
            <a:solidFill>
              <a:srgbClr val="8D934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D2A7BC6A-1974-D57A-CB1C-012F16966BAF}"/>
              </a:ext>
            </a:extLst>
          </p:cNvPr>
          <p:cNvSpPr txBox="1"/>
          <p:nvPr/>
        </p:nvSpPr>
        <p:spPr>
          <a:xfrm>
            <a:off x="2451235" y="996887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 i="1">
                <a:ln w="19050">
                  <a:solidFill>
                    <a:schemeClr val="bg1"/>
                  </a:solidFill>
                </a:ln>
                <a:noFill/>
              </a:defRPr>
            </a:lvl1pPr>
          </a:lstStyle>
          <a:p>
            <a:pPr algn="r"/>
            <a:r>
              <a:rPr lang="en-US" altLang="zh-TW" dirty="0">
                <a:ln w="12700">
                  <a:solidFill>
                    <a:srgbClr val="8D9343"/>
                  </a:solidFill>
                </a:ln>
              </a:rPr>
              <a:t>01</a:t>
            </a:r>
            <a:endParaRPr lang="zh-TW" altLang="en-US" dirty="0">
              <a:ln w="12700">
                <a:solidFill>
                  <a:srgbClr val="8D9343"/>
                </a:solidFill>
              </a:ln>
            </a:endParaRPr>
          </a:p>
        </p:txBody>
      </p: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56EEA2F9-C3CD-3AF8-C0BE-965467279127}"/>
              </a:ext>
            </a:extLst>
          </p:cNvPr>
          <p:cNvGrpSpPr/>
          <p:nvPr/>
        </p:nvGrpSpPr>
        <p:grpSpPr>
          <a:xfrm>
            <a:off x="3321648" y="1713164"/>
            <a:ext cx="896438" cy="476157"/>
            <a:chOff x="3657554" y="2140144"/>
            <a:chExt cx="896438" cy="476157"/>
          </a:xfrm>
        </p:grpSpPr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06B2E1FE-6D8D-193B-C8F9-127D9ACC5163}"/>
                </a:ext>
              </a:extLst>
            </p:cNvPr>
            <p:cNvSpPr/>
            <p:nvPr/>
          </p:nvSpPr>
          <p:spPr>
            <a:xfrm>
              <a:off x="3657554" y="2140144"/>
              <a:ext cx="896438" cy="471300"/>
            </a:xfrm>
            <a:prstGeom prst="roundRect">
              <a:avLst>
                <a:gd name="adj" fmla="val 331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十字形 113">
              <a:extLst>
                <a:ext uri="{FF2B5EF4-FFF2-40B4-BE49-F238E27FC236}">
                  <a16:creationId xmlns:a16="http://schemas.microsoft.com/office/drawing/2014/main" id="{9E7047DD-C05F-59ED-AE88-48730F0F72EB}"/>
                </a:ext>
              </a:extLst>
            </p:cNvPr>
            <p:cNvSpPr/>
            <p:nvPr/>
          </p:nvSpPr>
          <p:spPr>
            <a:xfrm rot="2778311">
              <a:off x="3871774" y="2148301"/>
              <a:ext cx="468000" cy="468000"/>
            </a:xfrm>
            <a:prstGeom prst="plus">
              <a:avLst>
                <a:gd name="adj" fmla="val 36962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E852B759-1CEA-B9E2-087A-9CF51126C320}"/>
                </a:ext>
              </a:extLst>
            </p:cNvPr>
            <p:cNvSpPr txBox="1"/>
            <p:nvPr/>
          </p:nvSpPr>
          <p:spPr>
            <a:xfrm>
              <a:off x="3669203" y="2147843"/>
              <a:ext cx="8249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/>
                <a:t>系統測試資料</a:t>
              </a:r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1416E3F3-E805-68C2-869D-AB6EEDBDECA7}"/>
              </a:ext>
            </a:extLst>
          </p:cNvPr>
          <p:cNvGrpSpPr/>
          <p:nvPr/>
        </p:nvGrpSpPr>
        <p:grpSpPr>
          <a:xfrm>
            <a:off x="4319255" y="1713164"/>
            <a:ext cx="896438" cy="476157"/>
            <a:chOff x="4675259" y="2140144"/>
            <a:chExt cx="896438" cy="476157"/>
          </a:xfrm>
        </p:grpSpPr>
        <p:sp>
          <p:nvSpPr>
            <p:cNvPr id="118" name="矩形: 圓角 117">
              <a:extLst>
                <a:ext uri="{FF2B5EF4-FFF2-40B4-BE49-F238E27FC236}">
                  <a16:creationId xmlns:a16="http://schemas.microsoft.com/office/drawing/2014/main" id="{68FF8FC4-8C51-36FC-ABB1-0A65D3A4E6F1}"/>
                </a:ext>
              </a:extLst>
            </p:cNvPr>
            <p:cNvSpPr/>
            <p:nvPr/>
          </p:nvSpPr>
          <p:spPr>
            <a:xfrm>
              <a:off x="4675259" y="2140144"/>
              <a:ext cx="896438" cy="471300"/>
            </a:xfrm>
            <a:prstGeom prst="roundRect">
              <a:avLst>
                <a:gd name="adj" fmla="val 331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十字形 118">
              <a:extLst>
                <a:ext uri="{FF2B5EF4-FFF2-40B4-BE49-F238E27FC236}">
                  <a16:creationId xmlns:a16="http://schemas.microsoft.com/office/drawing/2014/main" id="{6EEC484B-2667-7273-9DD9-74F2C69E1409}"/>
                </a:ext>
              </a:extLst>
            </p:cNvPr>
            <p:cNvSpPr/>
            <p:nvPr/>
          </p:nvSpPr>
          <p:spPr>
            <a:xfrm rot="2778311">
              <a:off x="4889479" y="2148301"/>
              <a:ext cx="468000" cy="468000"/>
            </a:xfrm>
            <a:prstGeom prst="plus">
              <a:avLst>
                <a:gd name="adj" fmla="val 36962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20C4F7D7-3F6D-307D-C578-6B9042FC944F}"/>
                </a:ext>
              </a:extLst>
            </p:cNvPr>
            <p:cNvSpPr txBox="1"/>
            <p:nvPr/>
          </p:nvSpPr>
          <p:spPr>
            <a:xfrm>
              <a:off x="4686908" y="2237294"/>
              <a:ext cx="8249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</a:rPr>
                <a:t>員工用餐</a:t>
              </a: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A06A2710-4DBA-3F15-FEF2-79622F6637B7}"/>
              </a:ext>
            </a:extLst>
          </p:cNvPr>
          <p:cNvGrpSpPr/>
          <p:nvPr/>
        </p:nvGrpSpPr>
        <p:grpSpPr>
          <a:xfrm>
            <a:off x="5316862" y="1713164"/>
            <a:ext cx="2121488" cy="476157"/>
            <a:chOff x="5698788" y="2140144"/>
            <a:chExt cx="2121488" cy="476157"/>
          </a:xfrm>
        </p:grpSpPr>
        <p:sp>
          <p:nvSpPr>
            <p:cNvPr id="121" name="矩形: 圓角 120">
              <a:extLst>
                <a:ext uri="{FF2B5EF4-FFF2-40B4-BE49-F238E27FC236}">
                  <a16:creationId xmlns:a16="http://schemas.microsoft.com/office/drawing/2014/main" id="{BBB7240F-C578-2059-ABFC-F20AF7109079}"/>
                </a:ext>
              </a:extLst>
            </p:cNvPr>
            <p:cNvSpPr/>
            <p:nvPr/>
          </p:nvSpPr>
          <p:spPr>
            <a:xfrm>
              <a:off x="5733532" y="2140144"/>
              <a:ext cx="2052000" cy="471300"/>
            </a:xfrm>
            <a:prstGeom prst="roundRect">
              <a:avLst>
                <a:gd name="adj" fmla="val 331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十字形 121">
              <a:extLst>
                <a:ext uri="{FF2B5EF4-FFF2-40B4-BE49-F238E27FC236}">
                  <a16:creationId xmlns:a16="http://schemas.microsoft.com/office/drawing/2014/main" id="{F8477670-0811-01EC-65DE-F3C62A60BA44}"/>
                </a:ext>
              </a:extLst>
            </p:cNvPr>
            <p:cNvSpPr/>
            <p:nvPr/>
          </p:nvSpPr>
          <p:spPr>
            <a:xfrm rot="2778311">
              <a:off x="6525532" y="2148301"/>
              <a:ext cx="468000" cy="468000"/>
            </a:xfrm>
            <a:prstGeom prst="plus">
              <a:avLst>
                <a:gd name="adj" fmla="val 36962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D62842DA-A438-BF26-C12F-CA30598858BE}"/>
                </a:ext>
              </a:extLst>
            </p:cNvPr>
            <p:cNvSpPr txBox="1"/>
            <p:nvPr/>
          </p:nvSpPr>
          <p:spPr>
            <a:xfrm>
              <a:off x="5698788" y="2237294"/>
              <a:ext cx="21214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</a:rPr>
                <a:t>排隊時間超過 </a:t>
              </a:r>
              <a:r>
                <a:rPr lang="en-US" altLang="zh-TW" sz="1200" b="1" dirty="0">
                  <a:solidFill>
                    <a:schemeClr val="tx1"/>
                  </a:solidFill>
                </a:rPr>
                <a:t>180 </a:t>
              </a:r>
              <a:r>
                <a:rPr lang="zh-TW" altLang="en-US" sz="1200" b="1" dirty="0">
                  <a:solidFill>
                    <a:schemeClr val="tx1"/>
                  </a:solidFill>
                </a:rPr>
                <a:t>分鐘</a:t>
              </a:r>
            </a:p>
          </p:txBody>
        </p: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F54A369B-AEA2-78DC-B36B-4FDEC683DA7B}"/>
              </a:ext>
            </a:extLst>
          </p:cNvPr>
          <p:cNvGrpSpPr/>
          <p:nvPr/>
        </p:nvGrpSpPr>
        <p:grpSpPr>
          <a:xfrm>
            <a:off x="7539518" y="1713164"/>
            <a:ext cx="2121488" cy="476157"/>
            <a:chOff x="8030000" y="2140144"/>
            <a:chExt cx="2121488" cy="476157"/>
          </a:xfrm>
        </p:grpSpPr>
        <p:sp>
          <p:nvSpPr>
            <p:cNvPr id="124" name="矩形: 圓角 123">
              <a:extLst>
                <a:ext uri="{FF2B5EF4-FFF2-40B4-BE49-F238E27FC236}">
                  <a16:creationId xmlns:a16="http://schemas.microsoft.com/office/drawing/2014/main" id="{1D6CBE0A-B7A2-C772-DFE6-CBE7391AC30E}"/>
                </a:ext>
              </a:extLst>
            </p:cNvPr>
            <p:cNvSpPr/>
            <p:nvPr/>
          </p:nvSpPr>
          <p:spPr>
            <a:xfrm>
              <a:off x="8064744" y="2140144"/>
              <a:ext cx="2052000" cy="471300"/>
            </a:xfrm>
            <a:prstGeom prst="roundRect">
              <a:avLst>
                <a:gd name="adj" fmla="val 331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十字形 124">
              <a:extLst>
                <a:ext uri="{FF2B5EF4-FFF2-40B4-BE49-F238E27FC236}">
                  <a16:creationId xmlns:a16="http://schemas.microsoft.com/office/drawing/2014/main" id="{2D9EFE1C-6068-77F5-118E-5CEF74722426}"/>
                </a:ext>
              </a:extLst>
            </p:cNvPr>
            <p:cNvSpPr/>
            <p:nvPr/>
          </p:nvSpPr>
          <p:spPr>
            <a:xfrm rot="2778311">
              <a:off x="8856744" y="2148301"/>
              <a:ext cx="468000" cy="468000"/>
            </a:xfrm>
            <a:prstGeom prst="plus">
              <a:avLst>
                <a:gd name="adj" fmla="val 36962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5BD690C5-C0A3-7313-7EEC-D83C1B5F5605}"/>
                </a:ext>
              </a:extLst>
            </p:cNvPr>
            <p:cNvSpPr txBox="1"/>
            <p:nvPr/>
          </p:nvSpPr>
          <p:spPr>
            <a:xfrm>
              <a:off x="8030000" y="2237294"/>
              <a:ext cx="21214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</a:rPr>
                <a:t>用餐時間超過 </a:t>
              </a:r>
              <a:r>
                <a:rPr lang="en-US" altLang="zh-TW" sz="1200" b="1" dirty="0">
                  <a:solidFill>
                    <a:schemeClr val="tx1"/>
                  </a:solidFill>
                </a:rPr>
                <a:t>180 </a:t>
              </a:r>
              <a:r>
                <a:rPr lang="zh-TW" altLang="en-US" sz="1200" b="1" dirty="0">
                  <a:solidFill>
                    <a:schemeClr val="tx1"/>
                  </a:solidFill>
                </a:rPr>
                <a:t>分鐘</a:t>
              </a:r>
            </a:p>
          </p:txBody>
        </p:sp>
      </p:grpSp>
      <p:sp>
        <p:nvSpPr>
          <p:cNvPr id="167" name="投影片編號版面配置區 166">
            <a:extLst>
              <a:ext uri="{FF2B5EF4-FFF2-40B4-BE49-F238E27FC236}">
                <a16:creationId xmlns:a16="http://schemas.microsoft.com/office/drawing/2014/main" id="{420670D8-1282-A17C-5B1E-EDDFF0E82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33AD6E9-8886-867F-5303-023B0A5F13FC}"/>
              </a:ext>
            </a:extLst>
          </p:cNvPr>
          <p:cNvGrpSpPr/>
          <p:nvPr/>
        </p:nvGrpSpPr>
        <p:grpSpPr>
          <a:xfrm>
            <a:off x="7909326" y="2481925"/>
            <a:ext cx="2970162" cy="567902"/>
            <a:chOff x="7778696" y="2619646"/>
            <a:chExt cx="2970162" cy="567902"/>
          </a:xfrm>
        </p:grpSpPr>
        <p:sp>
          <p:nvSpPr>
            <p:cNvPr id="17" name="Google Shape;2352;p55">
              <a:extLst>
                <a:ext uri="{FF2B5EF4-FFF2-40B4-BE49-F238E27FC236}">
                  <a16:creationId xmlns:a16="http://schemas.microsoft.com/office/drawing/2014/main" id="{5ECA987F-E85E-8442-8670-4A1F3DD3AC9B}"/>
                </a:ext>
              </a:extLst>
            </p:cNvPr>
            <p:cNvSpPr/>
            <p:nvPr/>
          </p:nvSpPr>
          <p:spPr>
            <a:xfrm>
              <a:off x="9694512" y="2788548"/>
              <a:ext cx="1054346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613,519 </a:t>
              </a: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筆</a:t>
              </a:r>
              <a:endPara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endParaRPr>
            </a:p>
          </p:txBody>
        </p:sp>
        <p:grpSp>
          <p:nvGrpSpPr>
            <p:cNvPr id="18" name="Google Shape;2356;p55">
              <a:extLst>
                <a:ext uri="{FF2B5EF4-FFF2-40B4-BE49-F238E27FC236}">
                  <a16:creationId xmlns:a16="http://schemas.microsoft.com/office/drawing/2014/main" id="{8ED689D4-0F41-86A0-9080-0CB5DA07BFCE}"/>
                </a:ext>
              </a:extLst>
            </p:cNvPr>
            <p:cNvGrpSpPr/>
            <p:nvPr/>
          </p:nvGrpSpPr>
          <p:grpSpPr>
            <a:xfrm>
              <a:off x="7783118" y="2900119"/>
              <a:ext cx="2016000" cy="157200"/>
              <a:chOff x="5398375" y="2533598"/>
              <a:chExt cx="2016000" cy="157200"/>
            </a:xfrm>
          </p:grpSpPr>
          <p:sp>
            <p:nvSpPr>
              <p:cNvPr id="20" name="Google Shape;2357;p55">
                <a:extLst>
                  <a:ext uri="{FF2B5EF4-FFF2-40B4-BE49-F238E27FC236}">
                    <a16:creationId xmlns:a16="http://schemas.microsoft.com/office/drawing/2014/main" id="{9986B1E4-617B-D333-479A-4A4E863C9241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2016000" cy="157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  <p:sp>
            <p:nvSpPr>
              <p:cNvPr id="21" name="Google Shape;2358;p55">
                <a:extLst>
                  <a:ext uri="{FF2B5EF4-FFF2-40B4-BE49-F238E27FC236}">
                    <a16:creationId xmlns:a16="http://schemas.microsoft.com/office/drawing/2014/main" id="{239E5E9F-9F39-A491-4126-869FC16D3664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1738800" cy="1572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1313B4F-3E1F-F0EF-5F3E-D8536785A17C}"/>
                </a:ext>
              </a:extLst>
            </p:cNvPr>
            <p:cNvSpPr txBox="1"/>
            <p:nvPr/>
          </p:nvSpPr>
          <p:spPr>
            <a:xfrm>
              <a:off x="7778696" y="2619646"/>
              <a:ext cx="198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>
                <a:defRPr sz="1200" b="1"/>
              </a:lvl1pPr>
            </a:lstStyle>
            <a:p>
              <a:pPr algn="l"/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1 </a:t>
              </a:r>
              <a:r>
                <a:rPr lang="zh-TW" altLang="en-US" dirty="0">
                  <a:solidFill>
                    <a:schemeClr val="accent6">
                      <a:lumMod val="50000"/>
                    </a:schemeClr>
                  </a:solidFill>
                </a:rPr>
                <a:t>小時內用餐完畢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6D3222B-70DB-39EE-DB20-A4A7F072F2BC}"/>
              </a:ext>
            </a:extLst>
          </p:cNvPr>
          <p:cNvGrpSpPr/>
          <p:nvPr/>
        </p:nvGrpSpPr>
        <p:grpSpPr>
          <a:xfrm>
            <a:off x="7909326" y="3023730"/>
            <a:ext cx="2970162" cy="567902"/>
            <a:chOff x="7778696" y="3243233"/>
            <a:chExt cx="2970162" cy="567902"/>
          </a:xfrm>
        </p:grpSpPr>
        <p:sp>
          <p:nvSpPr>
            <p:cNvPr id="23" name="Google Shape;2352;p55">
              <a:extLst>
                <a:ext uri="{FF2B5EF4-FFF2-40B4-BE49-F238E27FC236}">
                  <a16:creationId xmlns:a16="http://schemas.microsoft.com/office/drawing/2014/main" id="{4A14B560-7C8D-5795-EE12-85A752237A23}"/>
                </a:ext>
              </a:extLst>
            </p:cNvPr>
            <p:cNvSpPr/>
            <p:nvPr/>
          </p:nvSpPr>
          <p:spPr>
            <a:xfrm>
              <a:off x="9694512" y="3412135"/>
              <a:ext cx="1054346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93,489 </a:t>
              </a: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筆</a:t>
              </a:r>
              <a:endPara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endParaRPr>
            </a:p>
          </p:txBody>
        </p:sp>
        <p:grpSp>
          <p:nvGrpSpPr>
            <p:cNvPr id="24" name="Google Shape;2356;p55">
              <a:extLst>
                <a:ext uri="{FF2B5EF4-FFF2-40B4-BE49-F238E27FC236}">
                  <a16:creationId xmlns:a16="http://schemas.microsoft.com/office/drawing/2014/main" id="{4E3CE412-35E3-1E0B-54DE-F02CC7D5E56A}"/>
                </a:ext>
              </a:extLst>
            </p:cNvPr>
            <p:cNvGrpSpPr/>
            <p:nvPr/>
          </p:nvGrpSpPr>
          <p:grpSpPr>
            <a:xfrm>
              <a:off x="7783118" y="3523706"/>
              <a:ext cx="2016000" cy="157200"/>
              <a:chOff x="5398375" y="2533598"/>
              <a:chExt cx="2016000" cy="157200"/>
            </a:xfrm>
          </p:grpSpPr>
          <p:sp>
            <p:nvSpPr>
              <p:cNvPr id="26" name="Google Shape;2357;p55">
                <a:extLst>
                  <a:ext uri="{FF2B5EF4-FFF2-40B4-BE49-F238E27FC236}">
                    <a16:creationId xmlns:a16="http://schemas.microsoft.com/office/drawing/2014/main" id="{7D0557E6-B791-7F61-8E58-A01F77ACE35A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2016000" cy="157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  <p:sp>
            <p:nvSpPr>
              <p:cNvPr id="27" name="Google Shape;2358;p55">
                <a:extLst>
                  <a:ext uri="{FF2B5EF4-FFF2-40B4-BE49-F238E27FC236}">
                    <a16:creationId xmlns:a16="http://schemas.microsoft.com/office/drawing/2014/main" id="{420D2F6D-91BD-2C95-819F-52CECEF7DF25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266400" cy="1572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4BF6D34-47FD-D27F-48C7-23A8D0EF215E}"/>
                </a:ext>
              </a:extLst>
            </p:cNvPr>
            <p:cNvSpPr txBox="1"/>
            <p:nvPr/>
          </p:nvSpPr>
          <p:spPr>
            <a:xfrm>
              <a:off x="7778696" y="3243233"/>
              <a:ext cx="198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>
                <a:defRPr sz="1200" b="1"/>
              </a:lvl1pPr>
            </a:lstStyle>
            <a:p>
              <a:pPr algn="l"/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1~2 </a:t>
              </a:r>
              <a:r>
                <a:rPr lang="zh-TW" altLang="en-US" dirty="0">
                  <a:solidFill>
                    <a:schemeClr val="accent6">
                      <a:lumMod val="50000"/>
                    </a:schemeClr>
                  </a:solidFill>
                </a:rPr>
                <a:t>小時內用餐完畢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98F0E4B-AA7E-EEFB-5888-6C0D018C2F7C}"/>
              </a:ext>
            </a:extLst>
          </p:cNvPr>
          <p:cNvGrpSpPr/>
          <p:nvPr/>
        </p:nvGrpSpPr>
        <p:grpSpPr>
          <a:xfrm>
            <a:off x="7909326" y="3565535"/>
            <a:ext cx="2970162" cy="567902"/>
            <a:chOff x="7778696" y="3864230"/>
            <a:chExt cx="2970162" cy="567902"/>
          </a:xfrm>
        </p:grpSpPr>
        <p:sp>
          <p:nvSpPr>
            <p:cNvPr id="29" name="Google Shape;2352;p55">
              <a:extLst>
                <a:ext uri="{FF2B5EF4-FFF2-40B4-BE49-F238E27FC236}">
                  <a16:creationId xmlns:a16="http://schemas.microsoft.com/office/drawing/2014/main" id="{D2A26B19-907D-D9AD-03D4-48E5EB47816D}"/>
                </a:ext>
              </a:extLst>
            </p:cNvPr>
            <p:cNvSpPr/>
            <p:nvPr/>
          </p:nvSpPr>
          <p:spPr>
            <a:xfrm>
              <a:off x="9694512" y="4033132"/>
              <a:ext cx="1054346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3,193 </a:t>
              </a: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筆</a:t>
              </a:r>
              <a:endPara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endParaRPr>
            </a:p>
          </p:txBody>
        </p:sp>
        <p:grpSp>
          <p:nvGrpSpPr>
            <p:cNvPr id="30" name="Google Shape;2356;p55">
              <a:extLst>
                <a:ext uri="{FF2B5EF4-FFF2-40B4-BE49-F238E27FC236}">
                  <a16:creationId xmlns:a16="http://schemas.microsoft.com/office/drawing/2014/main" id="{6EA3CE4F-24C2-69E9-E000-55C98545D80E}"/>
                </a:ext>
              </a:extLst>
            </p:cNvPr>
            <p:cNvGrpSpPr/>
            <p:nvPr/>
          </p:nvGrpSpPr>
          <p:grpSpPr>
            <a:xfrm>
              <a:off x="7783118" y="4144703"/>
              <a:ext cx="2016000" cy="157200"/>
              <a:chOff x="5398375" y="2533598"/>
              <a:chExt cx="2016000" cy="157200"/>
            </a:xfrm>
          </p:grpSpPr>
          <p:sp>
            <p:nvSpPr>
              <p:cNvPr id="32" name="Google Shape;2357;p55">
                <a:extLst>
                  <a:ext uri="{FF2B5EF4-FFF2-40B4-BE49-F238E27FC236}">
                    <a16:creationId xmlns:a16="http://schemas.microsoft.com/office/drawing/2014/main" id="{CE450B79-FBF2-BFCF-8757-88DEBBD7F9C9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2016000" cy="157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  <p:sp>
            <p:nvSpPr>
              <p:cNvPr id="33" name="Google Shape;2358;p55">
                <a:extLst>
                  <a:ext uri="{FF2B5EF4-FFF2-40B4-BE49-F238E27FC236}">
                    <a16:creationId xmlns:a16="http://schemas.microsoft.com/office/drawing/2014/main" id="{9A040759-68B3-FF62-9D6C-250714560A84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10800" cy="1572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A0A8FED-16C1-4878-0F90-C08352E718F2}"/>
                </a:ext>
              </a:extLst>
            </p:cNvPr>
            <p:cNvSpPr txBox="1"/>
            <p:nvPr/>
          </p:nvSpPr>
          <p:spPr>
            <a:xfrm>
              <a:off x="7778696" y="3864230"/>
              <a:ext cx="198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>
                <a:defRPr sz="1200" b="1"/>
              </a:lvl1pPr>
            </a:lstStyle>
            <a:p>
              <a:pPr algn="l"/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2~3 </a:t>
              </a:r>
              <a:r>
                <a:rPr lang="zh-TW" altLang="en-US" dirty="0">
                  <a:solidFill>
                    <a:schemeClr val="accent6">
                      <a:lumMod val="50000"/>
                    </a:schemeClr>
                  </a:solidFill>
                </a:rPr>
                <a:t>小時內用餐完畢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4321DA0-1D77-76D2-E766-E7E0F91233A8}"/>
              </a:ext>
            </a:extLst>
          </p:cNvPr>
          <p:cNvGrpSpPr/>
          <p:nvPr/>
        </p:nvGrpSpPr>
        <p:grpSpPr>
          <a:xfrm>
            <a:off x="7909326" y="4107340"/>
            <a:ext cx="2970162" cy="567902"/>
            <a:chOff x="7778696" y="4515629"/>
            <a:chExt cx="2970162" cy="567902"/>
          </a:xfrm>
        </p:grpSpPr>
        <p:sp>
          <p:nvSpPr>
            <p:cNvPr id="35" name="Google Shape;2352;p55">
              <a:extLst>
                <a:ext uri="{FF2B5EF4-FFF2-40B4-BE49-F238E27FC236}">
                  <a16:creationId xmlns:a16="http://schemas.microsoft.com/office/drawing/2014/main" id="{B3BCEC4A-7894-2B61-3FAB-87A20DD2FC70}"/>
                </a:ext>
              </a:extLst>
            </p:cNvPr>
            <p:cNvSpPr/>
            <p:nvPr/>
          </p:nvSpPr>
          <p:spPr>
            <a:xfrm>
              <a:off x="9694512" y="4684531"/>
              <a:ext cx="1054346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450 </a:t>
              </a: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筆</a:t>
              </a:r>
              <a:endPara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endParaRPr>
            </a:p>
          </p:txBody>
        </p:sp>
        <p:grpSp>
          <p:nvGrpSpPr>
            <p:cNvPr id="36" name="Google Shape;2356;p55">
              <a:extLst>
                <a:ext uri="{FF2B5EF4-FFF2-40B4-BE49-F238E27FC236}">
                  <a16:creationId xmlns:a16="http://schemas.microsoft.com/office/drawing/2014/main" id="{57A5C319-288A-EBD4-53FA-C0C9CA935B96}"/>
                </a:ext>
              </a:extLst>
            </p:cNvPr>
            <p:cNvGrpSpPr/>
            <p:nvPr/>
          </p:nvGrpSpPr>
          <p:grpSpPr>
            <a:xfrm>
              <a:off x="7783118" y="4796102"/>
              <a:ext cx="2016000" cy="157200"/>
              <a:chOff x="5398375" y="2533598"/>
              <a:chExt cx="2016000" cy="157200"/>
            </a:xfrm>
          </p:grpSpPr>
          <p:sp>
            <p:nvSpPr>
              <p:cNvPr id="38" name="Google Shape;2357;p55">
                <a:extLst>
                  <a:ext uri="{FF2B5EF4-FFF2-40B4-BE49-F238E27FC236}">
                    <a16:creationId xmlns:a16="http://schemas.microsoft.com/office/drawing/2014/main" id="{EC544EE6-4D04-355F-3FAF-357EB9ACD630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2016000" cy="157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  <p:sp>
            <p:nvSpPr>
              <p:cNvPr id="39" name="Google Shape;2358;p55">
                <a:extLst>
                  <a:ext uri="{FF2B5EF4-FFF2-40B4-BE49-F238E27FC236}">
                    <a16:creationId xmlns:a16="http://schemas.microsoft.com/office/drawing/2014/main" id="{54C675A0-CC12-AC34-F6EF-1D44ED636DCE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10800" cy="1572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EC57061-1A9E-4B48-6D83-3823583DB9FA}"/>
                </a:ext>
              </a:extLst>
            </p:cNvPr>
            <p:cNvSpPr txBox="1"/>
            <p:nvPr/>
          </p:nvSpPr>
          <p:spPr>
            <a:xfrm>
              <a:off x="7778696" y="4515629"/>
              <a:ext cx="198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2">
                      <a:lumMod val="75000"/>
                    </a:schemeClr>
                  </a:solidFill>
                </a:defRPr>
              </a:lvl1pPr>
            </a:lstStyle>
            <a:p>
              <a:r>
                <a:rPr lang="en-US" altLang="zh-TW" dirty="0"/>
                <a:t>3~4 </a:t>
              </a:r>
              <a:r>
                <a:rPr lang="zh-TW" altLang="en-US" dirty="0"/>
                <a:t>小時內用餐完畢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8045EF0-7CF4-6EC4-FF15-5A4A379E41BE}"/>
              </a:ext>
            </a:extLst>
          </p:cNvPr>
          <p:cNvGrpSpPr/>
          <p:nvPr/>
        </p:nvGrpSpPr>
        <p:grpSpPr>
          <a:xfrm>
            <a:off x="7909326" y="4649145"/>
            <a:ext cx="2970162" cy="567902"/>
            <a:chOff x="7778696" y="5126227"/>
            <a:chExt cx="2970162" cy="567902"/>
          </a:xfrm>
        </p:grpSpPr>
        <p:sp>
          <p:nvSpPr>
            <p:cNvPr id="41" name="Google Shape;2352;p55">
              <a:extLst>
                <a:ext uri="{FF2B5EF4-FFF2-40B4-BE49-F238E27FC236}">
                  <a16:creationId xmlns:a16="http://schemas.microsoft.com/office/drawing/2014/main" id="{6A620CED-15BC-905B-C70D-96505DC8B540}"/>
                </a:ext>
              </a:extLst>
            </p:cNvPr>
            <p:cNvSpPr/>
            <p:nvPr/>
          </p:nvSpPr>
          <p:spPr>
            <a:xfrm>
              <a:off x="9694512" y="5295129"/>
              <a:ext cx="1054346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141 </a:t>
              </a: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筆</a:t>
              </a:r>
              <a:endPara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endParaRPr>
            </a:p>
          </p:txBody>
        </p:sp>
        <p:grpSp>
          <p:nvGrpSpPr>
            <p:cNvPr id="42" name="Google Shape;2356;p55">
              <a:extLst>
                <a:ext uri="{FF2B5EF4-FFF2-40B4-BE49-F238E27FC236}">
                  <a16:creationId xmlns:a16="http://schemas.microsoft.com/office/drawing/2014/main" id="{20E68F95-572C-45C8-963E-EE7D69CBDEC3}"/>
                </a:ext>
              </a:extLst>
            </p:cNvPr>
            <p:cNvGrpSpPr/>
            <p:nvPr/>
          </p:nvGrpSpPr>
          <p:grpSpPr>
            <a:xfrm>
              <a:off x="7783118" y="5406700"/>
              <a:ext cx="2016000" cy="157200"/>
              <a:chOff x="5398375" y="2533598"/>
              <a:chExt cx="2016000" cy="157200"/>
            </a:xfrm>
          </p:grpSpPr>
          <p:sp>
            <p:nvSpPr>
              <p:cNvPr id="44" name="Google Shape;2357;p55">
                <a:extLst>
                  <a:ext uri="{FF2B5EF4-FFF2-40B4-BE49-F238E27FC236}">
                    <a16:creationId xmlns:a16="http://schemas.microsoft.com/office/drawing/2014/main" id="{E97B157B-D50C-5170-30D6-634FFBF0D0DB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2016000" cy="157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  <p:sp>
            <p:nvSpPr>
              <p:cNvPr id="45" name="Google Shape;2358;p55">
                <a:extLst>
                  <a:ext uri="{FF2B5EF4-FFF2-40B4-BE49-F238E27FC236}">
                    <a16:creationId xmlns:a16="http://schemas.microsoft.com/office/drawing/2014/main" id="{8E3A4AED-082A-0881-D31B-CE773B1756A1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10800" cy="1572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C73DA58B-BA79-1F39-D3F5-AD28B65458E5}"/>
                </a:ext>
              </a:extLst>
            </p:cNvPr>
            <p:cNvSpPr txBox="1"/>
            <p:nvPr/>
          </p:nvSpPr>
          <p:spPr>
            <a:xfrm>
              <a:off x="7778696" y="5126227"/>
              <a:ext cx="198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2">
                      <a:lumMod val="75000"/>
                    </a:schemeClr>
                  </a:solidFill>
                </a:defRPr>
              </a:lvl1pPr>
            </a:lstStyle>
            <a:p>
              <a:r>
                <a:rPr lang="en-US" altLang="zh-TW" dirty="0"/>
                <a:t>4~5 </a:t>
              </a:r>
              <a:r>
                <a:rPr lang="zh-TW" altLang="en-US" dirty="0"/>
                <a:t>小時內用餐完畢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477062DC-64DB-235D-3C6E-54703F67A14A}"/>
              </a:ext>
            </a:extLst>
          </p:cNvPr>
          <p:cNvGrpSpPr/>
          <p:nvPr/>
        </p:nvGrpSpPr>
        <p:grpSpPr>
          <a:xfrm>
            <a:off x="7909326" y="5190952"/>
            <a:ext cx="2970162" cy="567902"/>
            <a:chOff x="7778696" y="5767227"/>
            <a:chExt cx="2970162" cy="567902"/>
          </a:xfrm>
        </p:grpSpPr>
        <p:sp>
          <p:nvSpPr>
            <p:cNvPr id="47" name="Google Shape;2352;p55">
              <a:extLst>
                <a:ext uri="{FF2B5EF4-FFF2-40B4-BE49-F238E27FC236}">
                  <a16:creationId xmlns:a16="http://schemas.microsoft.com/office/drawing/2014/main" id="{16A71501-5904-5BB9-2710-A7EA7A89860E}"/>
                </a:ext>
              </a:extLst>
            </p:cNvPr>
            <p:cNvSpPr/>
            <p:nvPr/>
          </p:nvSpPr>
          <p:spPr>
            <a:xfrm>
              <a:off x="9694512" y="5936129"/>
              <a:ext cx="1054346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35 </a:t>
              </a: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cs typeface="Hammersmith One"/>
                  <a:sym typeface="Hammersmith One"/>
                </a:rPr>
                <a:t>筆</a:t>
              </a:r>
              <a:endPara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endParaRPr>
            </a:p>
          </p:txBody>
        </p:sp>
        <p:grpSp>
          <p:nvGrpSpPr>
            <p:cNvPr id="48" name="Google Shape;2356;p55">
              <a:extLst>
                <a:ext uri="{FF2B5EF4-FFF2-40B4-BE49-F238E27FC236}">
                  <a16:creationId xmlns:a16="http://schemas.microsoft.com/office/drawing/2014/main" id="{6CEB140A-DE44-65A0-CFDD-EA98D47DCBB1}"/>
                </a:ext>
              </a:extLst>
            </p:cNvPr>
            <p:cNvGrpSpPr/>
            <p:nvPr/>
          </p:nvGrpSpPr>
          <p:grpSpPr>
            <a:xfrm>
              <a:off x="7783118" y="6047700"/>
              <a:ext cx="2016000" cy="157200"/>
              <a:chOff x="5398375" y="2533598"/>
              <a:chExt cx="2016000" cy="157200"/>
            </a:xfrm>
          </p:grpSpPr>
          <p:sp>
            <p:nvSpPr>
              <p:cNvPr id="50" name="Google Shape;2357;p55">
                <a:extLst>
                  <a:ext uri="{FF2B5EF4-FFF2-40B4-BE49-F238E27FC236}">
                    <a16:creationId xmlns:a16="http://schemas.microsoft.com/office/drawing/2014/main" id="{D7CFC087-9CB4-B3A2-17AE-D32953F8B7C7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2016000" cy="157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  <p:sp>
            <p:nvSpPr>
              <p:cNvPr id="51" name="Google Shape;2358;p55">
                <a:extLst>
                  <a:ext uri="{FF2B5EF4-FFF2-40B4-BE49-F238E27FC236}">
                    <a16:creationId xmlns:a16="http://schemas.microsoft.com/office/drawing/2014/main" id="{97FB50A9-C6E8-E14E-B703-1A44FB1D75DB}"/>
                  </a:ext>
                </a:extLst>
              </p:cNvPr>
              <p:cNvSpPr/>
              <p:nvPr/>
            </p:nvSpPr>
            <p:spPr>
              <a:xfrm>
                <a:off x="5398375" y="2533598"/>
                <a:ext cx="10800" cy="1572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5C447624-5EF2-C4AB-9345-33583E65CDD5}"/>
                </a:ext>
              </a:extLst>
            </p:cNvPr>
            <p:cNvSpPr txBox="1"/>
            <p:nvPr/>
          </p:nvSpPr>
          <p:spPr>
            <a:xfrm>
              <a:off x="7778696" y="5767227"/>
              <a:ext cx="198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1200" b="1">
                  <a:solidFill>
                    <a:schemeClr val="accent2">
                      <a:lumMod val="75000"/>
                    </a:schemeClr>
                  </a:solidFill>
                </a:defRPr>
              </a:lvl1pPr>
            </a:lstStyle>
            <a:p>
              <a:r>
                <a:rPr lang="zh-TW" altLang="en-US" dirty="0"/>
                <a:t>用餐 </a:t>
              </a:r>
              <a:r>
                <a:rPr lang="en-US" altLang="zh-TW" dirty="0"/>
                <a:t>5 </a:t>
              </a:r>
              <a:r>
                <a:rPr lang="zh-TW" altLang="en-US" dirty="0"/>
                <a:t>小時以上</a:t>
              </a:r>
            </a:p>
          </p:txBody>
        </p:sp>
      </p:grpSp>
      <p:sp>
        <p:nvSpPr>
          <p:cNvPr id="52" name="Google Shape;2352;p55">
            <a:extLst>
              <a:ext uri="{FF2B5EF4-FFF2-40B4-BE49-F238E27FC236}">
                <a16:creationId xmlns:a16="http://schemas.microsoft.com/office/drawing/2014/main" id="{878F1094-BD71-B91D-82FC-D2546025DC8B}"/>
              </a:ext>
            </a:extLst>
          </p:cNvPr>
          <p:cNvSpPr/>
          <p:nvPr/>
        </p:nvSpPr>
        <p:spPr>
          <a:xfrm>
            <a:off x="6246720" y="2650827"/>
            <a:ext cx="1054346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37,323 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筆</a:t>
            </a:r>
            <a:endParaRPr lang="en" sz="1100" dirty="0">
              <a:solidFill>
                <a:schemeClr val="bg1">
                  <a:lumMod val="50000"/>
                </a:schemeClr>
              </a:solidFill>
              <a:cs typeface="Hammersmith One"/>
              <a:sym typeface="Hammersmith One"/>
            </a:endParaRPr>
          </a:p>
        </p:txBody>
      </p:sp>
      <p:grpSp>
        <p:nvGrpSpPr>
          <p:cNvPr id="54" name="Google Shape;2356;p55">
            <a:extLst>
              <a:ext uri="{FF2B5EF4-FFF2-40B4-BE49-F238E27FC236}">
                <a16:creationId xmlns:a16="http://schemas.microsoft.com/office/drawing/2014/main" id="{B3A08424-DED3-E579-8A76-DB0417404FB6}"/>
              </a:ext>
            </a:extLst>
          </p:cNvPr>
          <p:cNvGrpSpPr/>
          <p:nvPr/>
        </p:nvGrpSpPr>
        <p:grpSpPr>
          <a:xfrm>
            <a:off x="4381981" y="2762398"/>
            <a:ext cx="2016000" cy="157200"/>
            <a:chOff x="5398375" y="2533598"/>
            <a:chExt cx="2016000" cy="157200"/>
          </a:xfrm>
        </p:grpSpPr>
        <p:sp>
          <p:nvSpPr>
            <p:cNvPr id="55" name="Google Shape;2357;p55">
              <a:extLst>
                <a:ext uri="{FF2B5EF4-FFF2-40B4-BE49-F238E27FC236}">
                  <a16:creationId xmlns:a16="http://schemas.microsoft.com/office/drawing/2014/main" id="{A4971944-01DF-3971-E97D-AB0D090D22A6}"/>
                </a:ext>
              </a:extLst>
            </p:cNvPr>
            <p:cNvSpPr/>
            <p:nvPr/>
          </p:nvSpPr>
          <p:spPr>
            <a:xfrm>
              <a:off x="5398375" y="2533598"/>
              <a:ext cx="2016000" cy="1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dirty="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7" name="Google Shape;2358;p55">
              <a:extLst>
                <a:ext uri="{FF2B5EF4-FFF2-40B4-BE49-F238E27FC236}">
                  <a16:creationId xmlns:a16="http://schemas.microsoft.com/office/drawing/2014/main" id="{9CA19CF7-C490-F2DD-8C31-0CD09916F546}"/>
                </a:ext>
              </a:extLst>
            </p:cNvPr>
            <p:cNvSpPr/>
            <p:nvPr/>
          </p:nvSpPr>
          <p:spPr>
            <a:xfrm>
              <a:off x="5398375" y="2533598"/>
              <a:ext cx="1472400" cy="1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dirty="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DAADB46-3295-537D-58E3-581755C2425E}"/>
              </a:ext>
            </a:extLst>
          </p:cNvPr>
          <p:cNvSpPr txBox="1"/>
          <p:nvPr/>
        </p:nvSpPr>
        <p:spPr>
          <a:xfrm>
            <a:off x="4377559" y="2481925"/>
            <a:ext cx="198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1200" b="1"/>
            </a:lvl1pPr>
          </a:lstStyle>
          <a:p>
            <a:pPr algn="l"/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排隊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1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小時內</a:t>
            </a:r>
          </a:p>
        </p:txBody>
      </p:sp>
      <p:sp>
        <p:nvSpPr>
          <p:cNvPr id="61" name="Google Shape;2352;p55">
            <a:extLst>
              <a:ext uri="{FF2B5EF4-FFF2-40B4-BE49-F238E27FC236}">
                <a16:creationId xmlns:a16="http://schemas.microsoft.com/office/drawing/2014/main" id="{5150B729-053A-28E8-779C-4A10D2E75F79}"/>
              </a:ext>
            </a:extLst>
          </p:cNvPr>
          <p:cNvSpPr/>
          <p:nvPr/>
        </p:nvSpPr>
        <p:spPr>
          <a:xfrm>
            <a:off x="6246720" y="3192632"/>
            <a:ext cx="1054346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12,911 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筆</a:t>
            </a:r>
            <a:endParaRPr lang="en" sz="1100" dirty="0">
              <a:solidFill>
                <a:schemeClr val="bg1">
                  <a:lumMod val="50000"/>
                </a:schemeClr>
              </a:solidFill>
              <a:cs typeface="Hammersmith One"/>
              <a:sym typeface="Hammersmith One"/>
            </a:endParaRPr>
          </a:p>
        </p:txBody>
      </p:sp>
      <p:grpSp>
        <p:nvGrpSpPr>
          <p:cNvPr id="63" name="Google Shape;2356;p55">
            <a:extLst>
              <a:ext uri="{FF2B5EF4-FFF2-40B4-BE49-F238E27FC236}">
                <a16:creationId xmlns:a16="http://schemas.microsoft.com/office/drawing/2014/main" id="{F93B8AFE-7186-C962-8AF9-F3EB555FD70E}"/>
              </a:ext>
            </a:extLst>
          </p:cNvPr>
          <p:cNvGrpSpPr/>
          <p:nvPr/>
        </p:nvGrpSpPr>
        <p:grpSpPr>
          <a:xfrm>
            <a:off x="4381981" y="3304203"/>
            <a:ext cx="2016000" cy="157200"/>
            <a:chOff x="5398375" y="2533598"/>
            <a:chExt cx="2016000" cy="157200"/>
          </a:xfrm>
        </p:grpSpPr>
        <p:sp>
          <p:nvSpPr>
            <p:cNvPr id="67" name="Google Shape;2357;p55">
              <a:extLst>
                <a:ext uri="{FF2B5EF4-FFF2-40B4-BE49-F238E27FC236}">
                  <a16:creationId xmlns:a16="http://schemas.microsoft.com/office/drawing/2014/main" id="{8D765197-8AE6-D055-5A45-7620E9BAC284}"/>
                </a:ext>
              </a:extLst>
            </p:cNvPr>
            <p:cNvSpPr/>
            <p:nvPr/>
          </p:nvSpPr>
          <p:spPr>
            <a:xfrm>
              <a:off x="5398375" y="2533598"/>
              <a:ext cx="2016000" cy="1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dirty="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71" name="Google Shape;2358;p55">
              <a:extLst>
                <a:ext uri="{FF2B5EF4-FFF2-40B4-BE49-F238E27FC236}">
                  <a16:creationId xmlns:a16="http://schemas.microsoft.com/office/drawing/2014/main" id="{3B82DF10-0ABA-2114-5BF1-0B98A7CB1419}"/>
                </a:ext>
              </a:extLst>
            </p:cNvPr>
            <p:cNvSpPr/>
            <p:nvPr/>
          </p:nvSpPr>
          <p:spPr>
            <a:xfrm>
              <a:off x="5398375" y="2533598"/>
              <a:ext cx="511200" cy="1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1FBB2DC-A4CA-9F40-3170-ADA5CA797C89}"/>
              </a:ext>
            </a:extLst>
          </p:cNvPr>
          <p:cNvSpPr txBox="1"/>
          <p:nvPr/>
        </p:nvSpPr>
        <p:spPr>
          <a:xfrm>
            <a:off x="4377559" y="3023730"/>
            <a:ext cx="198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1200" b="1"/>
            </a:lvl1pPr>
          </a:lstStyle>
          <a:p>
            <a:pPr algn="l"/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排隊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1~2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小時</a:t>
            </a:r>
          </a:p>
        </p:txBody>
      </p:sp>
      <p:sp>
        <p:nvSpPr>
          <p:cNvPr id="75" name="Google Shape;2352;p55">
            <a:extLst>
              <a:ext uri="{FF2B5EF4-FFF2-40B4-BE49-F238E27FC236}">
                <a16:creationId xmlns:a16="http://schemas.microsoft.com/office/drawing/2014/main" id="{169238A1-DD47-9155-2E40-06837A208776}"/>
              </a:ext>
            </a:extLst>
          </p:cNvPr>
          <p:cNvSpPr/>
          <p:nvPr/>
        </p:nvSpPr>
        <p:spPr>
          <a:xfrm>
            <a:off x="6246720" y="3734437"/>
            <a:ext cx="1054346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765 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筆</a:t>
            </a:r>
            <a:endParaRPr lang="en" sz="1100" dirty="0">
              <a:solidFill>
                <a:schemeClr val="bg1">
                  <a:lumMod val="50000"/>
                </a:schemeClr>
              </a:solidFill>
              <a:cs typeface="Hammersmith One"/>
              <a:sym typeface="Hammersmith One"/>
            </a:endParaRPr>
          </a:p>
        </p:txBody>
      </p:sp>
      <p:sp>
        <p:nvSpPr>
          <p:cNvPr id="76" name="Google Shape;2357;p55">
            <a:extLst>
              <a:ext uri="{FF2B5EF4-FFF2-40B4-BE49-F238E27FC236}">
                <a16:creationId xmlns:a16="http://schemas.microsoft.com/office/drawing/2014/main" id="{C886219F-DC5C-0D3E-AACF-3C56870B3045}"/>
              </a:ext>
            </a:extLst>
          </p:cNvPr>
          <p:cNvSpPr/>
          <p:nvPr/>
        </p:nvSpPr>
        <p:spPr>
          <a:xfrm>
            <a:off x="4381981" y="3846008"/>
            <a:ext cx="2016000" cy="1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7" name="Google Shape;2358;p55">
            <a:extLst>
              <a:ext uri="{FF2B5EF4-FFF2-40B4-BE49-F238E27FC236}">
                <a16:creationId xmlns:a16="http://schemas.microsoft.com/office/drawing/2014/main" id="{E0F5C485-F31C-1817-2F1A-B3F9824A3D4F}"/>
              </a:ext>
            </a:extLst>
          </p:cNvPr>
          <p:cNvSpPr/>
          <p:nvPr/>
        </p:nvSpPr>
        <p:spPr>
          <a:xfrm>
            <a:off x="4381981" y="3846008"/>
            <a:ext cx="28800" cy="1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8D31E50-9383-3894-B85D-37D9D2EA6B36}"/>
              </a:ext>
            </a:extLst>
          </p:cNvPr>
          <p:cNvSpPr txBox="1"/>
          <p:nvPr/>
        </p:nvSpPr>
        <p:spPr>
          <a:xfrm>
            <a:off x="4377559" y="3565535"/>
            <a:ext cx="198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1200" b="1"/>
            </a:lvl1pPr>
          </a:lstStyle>
          <a:p>
            <a:pPr algn="l"/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排隊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2~3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小時</a:t>
            </a:r>
          </a:p>
        </p:txBody>
      </p:sp>
      <p:sp>
        <p:nvSpPr>
          <p:cNvPr id="79" name="Google Shape;2352;p55">
            <a:extLst>
              <a:ext uri="{FF2B5EF4-FFF2-40B4-BE49-F238E27FC236}">
                <a16:creationId xmlns:a16="http://schemas.microsoft.com/office/drawing/2014/main" id="{D349C6BF-83B8-F9E6-C346-0AC4436B112A}"/>
              </a:ext>
            </a:extLst>
          </p:cNvPr>
          <p:cNvSpPr/>
          <p:nvPr/>
        </p:nvSpPr>
        <p:spPr>
          <a:xfrm>
            <a:off x="6246720" y="4276242"/>
            <a:ext cx="1054346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52 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筆</a:t>
            </a:r>
            <a:endParaRPr lang="en" sz="1100" dirty="0">
              <a:solidFill>
                <a:schemeClr val="bg1">
                  <a:lumMod val="50000"/>
                </a:schemeClr>
              </a:solidFill>
              <a:cs typeface="Hammersmith One"/>
              <a:sym typeface="Hammersmith One"/>
            </a:endParaRPr>
          </a:p>
        </p:txBody>
      </p:sp>
      <p:grpSp>
        <p:nvGrpSpPr>
          <p:cNvPr id="80" name="Google Shape;2356;p55">
            <a:extLst>
              <a:ext uri="{FF2B5EF4-FFF2-40B4-BE49-F238E27FC236}">
                <a16:creationId xmlns:a16="http://schemas.microsoft.com/office/drawing/2014/main" id="{E7F106C7-2B85-960F-67C2-402DCAFCB793}"/>
              </a:ext>
            </a:extLst>
          </p:cNvPr>
          <p:cNvGrpSpPr/>
          <p:nvPr/>
        </p:nvGrpSpPr>
        <p:grpSpPr>
          <a:xfrm>
            <a:off x="4381981" y="4387813"/>
            <a:ext cx="2016000" cy="157200"/>
            <a:chOff x="5398375" y="2533598"/>
            <a:chExt cx="2016000" cy="157200"/>
          </a:xfrm>
        </p:grpSpPr>
        <p:sp>
          <p:nvSpPr>
            <p:cNvPr id="81" name="Google Shape;2357;p55">
              <a:extLst>
                <a:ext uri="{FF2B5EF4-FFF2-40B4-BE49-F238E27FC236}">
                  <a16:creationId xmlns:a16="http://schemas.microsoft.com/office/drawing/2014/main" id="{F0E86828-8D41-F6D2-6A2C-96616E32B797}"/>
                </a:ext>
              </a:extLst>
            </p:cNvPr>
            <p:cNvSpPr/>
            <p:nvPr/>
          </p:nvSpPr>
          <p:spPr>
            <a:xfrm>
              <a:off x="5398375" y="2533598"/>
              <a:ext cx="2016000" cy="1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dirty="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82" name="Google Shape;2358;p55">
              <a:extLst>
                <a:ext uri="{FF2B5EF4-FFF2-40B4-BE49-F238E27FC236}">
                  <a16:creationId xmlns:a16="http://schemas.microsoft.com/office/drawing/2014/main" id="{071D316C-1AFD-4ED1-D690-A0DB3C9FDB0F}"/>
                </a:ext>
              </a:extLst>
            </p:cNvPr>
            <p:cNvSpPr/>
            <p:nvPr/>
          </p:nvSpPr>
          <p:spPr>
            <a:xfrm>
              <a:off x="5398375" y="2533598"/>
              <a:ext cx="3600" cy="1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A1BF6B6-358D-F283-46A4-9928515DBEFC}"/>
              </a:ext>
            </a:extLst>
          </p:cNvPr>
          <p:cNvSpPr txBox="1"/>
          <p:nvPr/>
        </p:nvSpPr>
        <p:spPr>
          <a:xfrm>
            <a:off x="4377559" y="4107340"/>
            <a:ext cx="198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1200" b="1"/>
            </a:lvl1pPr>
          </a:lstStyle>
          <a:p>
            <a:pPr algn="l"/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排隊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3~4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小時</a:t>
            </a:r>
          </a:p>
        </p:txBody>
      </p:sp>
      <p:sp>
        <p:nvSpPr>
          <p:cNvPr id="84" name="Google Shape;2352;p55">
            <a:extLst>
              <a:ext uri="{FF2B5EF4-FFF2-40B4-BE49-F238E27FC236}">
                <a16:creationId xmlns:a16="http://schemas.microsoft.com/office/drawing/2014/main" id="{FBAD2412-A0B2-8429-FFA6-5E16077A2883}"/>
              </a:ext>
            </a:extLst>
          </p:cNvPr>
          <p:cNvSpPr/>
          <p:nvPr/>
        </p:nvSpPr>
        <p:spPr>
          <a:xfrm>
            <a:off x="6246720" y="4818047"/>
            <a:ext cx="1054346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12 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筆</a:t>
            </a:r>
            <a:endParaRPr lang="en" sz="1100" dirty="0">
              <a:solidFill>
                <a:schemeClr val="bg1">
                  <a:lumMod val="50000"/>
                </a:schemeClr>
              </a:solidFill>
              <a:cs typeface="Hammersmith One"/>
              <a:sym typeface="Hammersmith One"/>
            </a:endParaRPr>
          </a:p>
        </p:txBody>
      </p:sp>
      <p:grpSp>
        <p:nvGrpSpPr>
          <p:cNvPr id="85" name="Google Shape;2356;p55">
            <a:extLst>
              <a:ext uri="{FF2B5EF4-FFF2-40B4-BE49-F238E27FC236}">
                <a16:creationId xmlns:a16="http://schemas.microsoft.com/office/drawing/2014/main" id="{EDBFFFA0-36B7-37A2-30FE-25636567A06E}"/>
              </a:ext>
            </a:extLst>
          </p:cNvPr>
          <p:cNvGrpSpPr/>
          <p:nvPr/>
        </p:nvGrpSpPr>
        <p:grpSpPr>
          <a:xfrm>
            <a:off x="4381981" y="4929618"/>
            <a:ext cx="2016000" cy="157200"/>
            <a:chOff x="5398375" y="2533598"/>
            <a:chExt cx="2016000" cy="157200"/>
          </a:xfrm>
        </p:grpSpPr>
        <p:sp>
          <p:nvSpPr>
            <p:cNvPr id="86" name="Google Shape;2357;p55">
              <a:extLst>
                <a:ext uri="{FF2B5EF4-FFF2-40B4-BE49-F238E27FC236}">
                  <a16:creationId xmlns:a16="http://schemas.microsoft.com/office/drawing/2014/main" id="{58343928-78F9-39E1-B4F6-2C867E6C93F6}"/>
                </a:ext>
              </a:extLst>
            </p:cNvPr>
            <p:cNvSpPr/>
            <p:nvPr/>
          </p:nvSpPr>
          <p:spPr>
            <a:xfrm>
              <a:off x="5398375" y="2533598"/>
              <a:ext cx="2016000" cy="1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dirty="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87" name="Google Shape;2358;p55">
              <a:extLst>
                <a:ext uri="{FF2B5EF4-FFF2-40B4-BE49-F238E27FC236}">
                  <a16:creationId xmlns:a16="http://schemas.microsoft.com/office/drawing/2014/main" id="{82E69219-AB2F-84B1-2740-97000F2CD9F2}"/>
                </a:ext>
              </a:extLst>
            </p:cNvPr>
            <p:cNvSpPr/>
            <p:nvPr/>
          </p:nvSpPr>
          <p:spPr>
            <a:xfrm>
              <a:off x="5398375" y="2533598"/>
              <a:ext cx="10800" cy="1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60B4468-C7D8-3419-D2F4-BF54E65A87B8}"/>
              </a:ext>
            </a:extLst>
          </p:cNvPr>
          <p:cNvSpPr txBox="1"/>
          <p:nvPr/>
        </p:nvSpPr>
        <p:spPr>
          <a:xfrm>
            <a:off x="4377559" y="4649145"/>
            <a:ext cx="198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TW" altLang="en-US" dirty="0"/>
              <a:t>排隊 </a:t>
            </a:r>
            <a:r>
              <a:rPr lang="en-US" altLang="zh-TW" dirty="0"/>
              <a:t>4~5 </a:t>
            </a:r>
            <a:r>
              <a:rPr lang="zh-TW" altLang="en-US" dirty="0"/>
              <a:t>小時</a:t>
            </a:r>
          </a:p>
        </p:txBody>
      </p:sp>
      <p:sp>
        <p:nvSpPr>
          <p:cNvPr id="89" name="Google Shape;2352;p55">
            <a:extLst>
              <a:ext uri="{FF2B5EF4-FFF2-40B4-BE49-F238E27FC236}">
                <a16:creationId xmlns:a16="http://schemas.microsoft.com/office/drawing/2014/main" id="{1A90C126-B8A3-AD77-E5E6-3F28A3D5DBF4}"/>
              </a:ext>
            </a:extLst>
          </p:cNvPr>
          <p:cNvSpPr/>
          <p:nvPr/>
        </p:nvSpPr>
        <p:spPr>
          <a:xfrm>
            <a:off x="6246720" y="5359854"/>
            <a:ext cx="1054346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26 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cs typeface="Hammersmith One"/>
                <a:sym typeface="Hammersmith One"/>
              </a:rPr>
              <a:t>筆</a:t>
            </a:r>
            <a:endParaRPr lang="en" sz="1100" dirty="0">
              <a:solidFill>
                <a:schemeClr val="bg1">
                  <a:lumMod val="50000"/>
                </a:schemeClr>
              </a:solidFill>
              <a:cs typeface="Hammersmith One"/>
              <a:sym typeface="Hammersmith One"/>
            </a:endParaRPr>
          </a:p>
        </p:txBody>
      </p:sp>
      <p:grpSp>
        <p:nvGrpSpPr>
          <p:cNvPr id="90" name="Google Shape;2356;p55">
            <a:extLst>
              <a:ext uri="{FF2B5EF4-FFF2-40B4-BE49-F238E27FC236}">
                <a16:creationId xmlns:a16="http://schemas.microsoft.com/office/drawing/2014/main" id="{6F517E01-0C59-0726-1630-06CA6E4E33CE}"/>
              </a:ext>
            </a:extLst>
          </p:cNvPr>
          <p:cNvGrpSpPr/>
          <p:nvPr/>
        </p:nvGrpSpPr>
        <p:grpSpPr>
          <a:xfrm>
            <a:off x="4381981" y="5471425"/>
            <a:ext cx="2016000" cy="157200"/>
            <a:chOff x="5398375" y="2533598"/>
            <a:chExt cx="2016000" cy="157200"/>
          </a:xfrm>
        </p:grpSpPr>
        <p:sp>
          <p:nvSpPr>
            <p:cNvPr id="91" name="Google Shape;2357;p55">
              <a:extLst>
                <a:ext uri="{FF2B5EF4-FFF2-40B4-BE49-F238E27FC236}">
                  <a16:creationId xmlns:a16="http://schemas.microsoft.com/office/drawing/2014/main" id="{9DD13B0C-32EC-9DAC-CC4D-F8B2C390F44A}"/>
                </a:ext>
              </a:extLst>
            </p:cNvPr>
            <p:cNvSpPr/>
            <p:nvPr/>
          </p:nvSpPr>
          <p:spPr>
            <a:xfrm>
              <a:off x="5398375" y="2533598"/>
              <a:ext cx="2016000" cy="1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dirty="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2" name="Google Shape;2358;p55">
              <a:extLst>
                <a:ext uri="{FF2B5EF4-FFF2-40B4-BE49-F238E27FC236}">
                  <a16:creationId xmlns:a16="http://schemas.microsoft.com/office/drawing/2014/main" id="{C8402993-E58E-32F8-4A99-15727A7F3794}"/>
                </a:ext>
              </a:extLst>
            </p:cNvPr>
            <p:cNvSpPr/>
            <p:nvPr/>
          </p:nvSpPr>
          <p:spPr>
            <a:xfrm>
              <a:off x="5398375" y="2533598"/>
              <a:ext cx="10800" cy="1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FD06708-4004-0486-73F8-8FE300ADBA03}"/>
              </a:ext>
            </a:extLst>
          </p:cNvPr>
          <p:cNvSpPr txBox="1"/>
          <p:nvPr/>
        </p:nvSpPr>
        <p:spPr>
          <a:xfrm>
            <a:off x="4377559" y="5190952"/>
            <a:ext cx="198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TW" altLang="en-US" dirty="0"/>
              <a:t>排隊 </a:t>
            </a:r>
            <a:r>
              <a:rPr lang="en-US" altLang="zh-TW" dirty="0"/>
              <a:t>5 </a:t>
            </a:r>
            <a:r>
              <a:rPr lang="zh-TW" altLang="en-US" dirty="0"/>
              <a:t>小時以上</a:t>
            </a: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48410046-75B7-B74D-52AB-0C71D924B86B}"/>
              </a:ext>
            </a:extLst>
          </p:cNvPr>
          <p:cNvSpPr txBox="1"/>
          <p:nvPr/>
        </p:nvSpPr>
        <p:spPr>
          <a:xfrm>
            <a:off x="4145501" y="314306"/>
            <a:ext cx="6276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spc="100" dirty="0">
                <a:solidFill>
                  <a:schemeClr val="tx2">
                    <a:lumMod val="75000"/>
                  </a:schemeClr>
                </a:solidFill>
              </a:rPr>
              <a:t>透過數據檢查與確認，篩選並刪除異常資料</a:t>
            </a:r>
          </a:p>
        </p:txBody>
      </p:sp>
    </p:spTree>
    <p:extLst>
      <p:ext uri="{BB962C8B-B14F-4D97-AF65-F5344CB8AC3E}">
        <p14:creationId xmlns:p14="http://schemas.microsoft.com/office/powerpoint/2010/main" val="247763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19D80BAC-2498-76DF-9C17-99921661CBF8}"/>
              </a:ext>
            </a:extLst>
          </p:cNvPr>
          <p:cNvSpPr/>
          <p:nvPr/>
        </p:nvSpPr>
        <p:spPr>
          <a:xfrm>
            <a:off x="988208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資料處理</a:t>
            </a:r>
          </a:p>
        </p:txBody>
      </p:sp>
      <p:sp>
        <p:nvSpPr>
          <p:cNvPr id="70" name="Google Shape;6837;p73">
            <a:extLst>
              <a:ext uri="{FF2B5EF4-FFF2-40B4-BE49-F238E27FC236}">
                <a16:creationId xmlns:a16="http://schemas.microsoft.com/office/drawing/2014/main" id="{58654F4F-2273-5597-3421-F85CE2EE38B2}"/>
              </a:ext>
            </a:extLst>
          </p:cNvPr>
          <p:cNvSpPr/>
          <p:nvPr/>
        </p:nvSpPr>
        <p:spPr>
          <a:xfrm>
            <a:off x="-83975" y="4746149"/>
            <a:ext cx="623672" cy="1207722"/>
          </a:xfrm>
          <a:custGeom>
            <a:avLst/>
            <a:gdLst/>
            <a:ahLst/>
            <a:cxnLst/>
            <a:rect l="l" t="t" r="r" b="b"/>
            <a:pathLst>
              <a:path w="14992" h="26428" extrusionOk="0">
                <a:moveTo>
                  <a:pt x="31" y="0"/>
                </a:moveTo>
                <a:cubicBezTo>
                  <a:pt x="25" y="0"/>
                  <a:pt x="19" y="0"/>
                  <a:pt x="13" y="0"/>
                </a:cubicBezTo>
                <a:lnTo>
                  <a:pt x="0" y="0"/>
                </a:lnTo>
                <a:lnTo>
                  <a:pt x="0" y="26407"/>
                </a:lnTo>
                <a:lnTo>
                  <a:pt x="13" y="26427"/>
                </a:lnTo>
                <a:lnTo>
                  <a:pt x="14992" y="1860"/>
                </a:lnTo>
                <a:cubicBezTo>
                  <a:pt x="10391" y="663"/>
                  <a:pt x="5335" y="0"/>
                  <a:pt x="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842;p73">
            <a:extLst>
              <a:ext uri="{FF2B5EF4-FFF2-40B4-BE49-F238E27FC236}">
                <a16:creationId xmlns:a16="http://schemas.microsoft.com/office/drawing/2014/main" id="{345079F3-C22B-16BC-EADB-44E03099DCD1}"/>
              </a:ext>
            </a:extLst>
          </p:cNvPr>
          <p:cNvSpPr/>
          <p:nvPr/>
        </p:nvSpPr>
        <p:spPr>
          <a:xfrm>
            <a:off x="-83931" y="3488506"/>
            <a:ext cx="1246010" cy="1205120"/>
          </a:xfrm>
          <a:custGeom>
            <a:avLst/>
            <a:gdLst/>
            <a:ahLst/>
            <a:cxnLst/>
            <a:rect l="l" t="t" r="r" b="b"/>
            <a:pathLst>
              <a:path w="29952" h="26371" extrusionOk="0">
                <a:moveTo>
                  <a:pt x="1" y="0"/>
                </a:moveTo>
                <a:lnTo>
                  <a:pt x="1" y="24234"/>
                </a:lnTo>
                <a:lnTo>
                  <a:pt x="14" y="24234"/>
                </a:lnTo>
                <a:cubicBezTo>
                  <a:pt x="14" y="24234"/>
                  <a:pt x="203" y="24229"/>
                  <a:pt x="558" y="24229"/>
                </a:cubicBezTo>
                <a:cubicBezTo>
                  <a:pt x="2473" y="24229"/>
                  <a:pt x="9215" y="24384"/>
                  <a:pt x="17213" y="26370"/>
                </a:cubicBezTo>
                <a:lnTo>
                  <a:pt x="29952" y="5713"/>
                </a:lnTo>
                <a:cubicBezTo>
                  <a:pt x="29952" y="5713"/>
                  <a:pt x="20827" y="0"/>
                  <a:pt x="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44;p73">
            <a:extLst>
              <a:ext uri="{FF2B5EF4-FFF2-40B4-BE49-F238E27FC236}">
                <a16:creationId xmlns:a16="http://schemas.microsoft.com/office/drawing/2014/main" id="{3BED8124-F468-37B8-ABA4-8A58C4C9AAAF}"/>
              </a:ext>
            </a:extLst>
          </p:cNvPr>
          <p:cNvSpPr/>
          <p:nvPr/>
        </p:nvSpPr>
        <p:spPr>
          <a:xfrm>
            <a:off x="3165553" y="3982182"/>
            <a:ext cx="2254404" cy="358552"/>
          </a:xfrm>
          <a:custGeom>
            <a:avLst/>
            <a:gdLst/>
            <a:ahLst/>
            <a:cxnLst/>
            <a:rect l="l" t="t" r="r" b="b"/>
            <a:pathLst>
              <a:path w="35124" h="7846" extrusionOk="0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衍生變數建立</a:t>
            </a:r>
          </a:p>
        </p:txBody>
      </p:sp>
      <p:cxnSp>
        <p:nvCxnSpPr>
          <p:cNvPr id="69" name="Google Shape;6845;p73">
            <a:extLst>
              <a:ext uri="{FF2B5EF4-FFF2-40B4-BE49-F238E27FC236}">
                <a16:creationId xmlns:a16="http://schemas.microsoft.com/office/drawing/2014/main" id="{D29E98CD-B025-259C-CD5B-C1528BC328CC}"/>
              </a:ext>
            </a:extLst>
          </p:cNvPr>
          <p:cNvCxnSpPr/>
          <p:nvPr/>
        </p:nvCxnSpPr>
        <p:spPr>
          <a:xfrm rot="10800000" flipH="1">
            <a:off x="950729" y="4161480"/>
            <a:ext cx="210723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2" name="Google Shape;6847;p73">
            <a:extLst>
              <a:ext uri="{FF2B5EF4-FFF2-40B4-BE49-F238E27FC236}">
                <a16:creationId xmlns:a16="http://schemas.microsoft.com/office/drawing/2014/main" id="{B50BAECD-3265-14E5-3ECA-115BEC312CD4}"/>
              </a:ext>
            </a:extLst>
          </p:cNvPr>
          <p:cNvSpPr/>
          <p:nvPr/>
        </p:nvSpPr>
        <p:spPr>
          <a:xfrm>
            <a:off x="-83931" y="2195901"/>
            <a:ext cx="1862106" cy="1399976"/>
          </a:xfrm>
          <a:custGeom>
            <a:avLst/>
            <a:gdLst/>
            <a:ahLst/>
            <a:cxnLst/>
            <a:rect l="l" t="t" r="r" b="b"/>
            <a:pathLst>
              <a:path w="44762" h="30635" extrusionOk="0">
                <a:moveTo>
                  <a:pt x="1" y="1"/>
                </a:moveTo>
                <a:lnTo>
                  <a:pt x="1" y="24648"/>
                </a:lnTo>
                <a:lnTo>
                  <a:pt x="14" y="24648"/>
                </a:lnTo>
                <a:cubicBezTo>
                  <a:pt x="5607" y="24648"/>
                  <a:pt x="18560" y="25130"/>
                  <a:pt x="31390" y="30635"/>
                </a:cubicBezTo>
                <a:lnTo>
                  <a:pt x="44761" y="10327"/>
                </a:lnTo>
                <a:cubicBezTo>
                  <a:pt x="44761" y="10327"/>
                  <a:pt x="27304" y="1"/>
                  <a:pt x="14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" name="Google Shape;6852;p73">
            <a:extLst>
              <a:ext uri="{FF2B5EF4-FFF2-40B4-BE49-F238E27FC236}">
                <a16:creationId xmlns:a16="http://schemas.microsoft.com/office/drawing/2014/main" id="{738BCA70-F144-A85F-69F7-79E83D8D60F1}"/>
              </a:ext>
            </a:extLst>
          </p:cNvPr>
          <p:cNvSpPr/>
          <p:nvPr/>
        </p:nvSpPr>
        <p:spPr>
          <a:xfrm>
            <a:off x="-83931" y="819390"/>
            <a:ext cx="2609456" cy="1681205"/>
          </a:xfrm>
          <a:custGeom>
            <a:avLst/>
            <a:gdLst/>
            <a:ahLst/>
            <a:cxnLst/>
            <a:rect l="l" t="t" r="r" b="b"/>
            <a:pathLst>
              <a:path w="62727" h="36789" extrusionOk="0">
                <a:moveTo>
                  <a:pt x="1" y="1"/>
                </a:moveTo>
                <a:lnTo>
                  <a:pt x="1" y="25976"/>
                </a:lnTo>
                <a:lnTo>
                  <a:pt x="17" y="25976"/>
                </a:lnTo>
                <a:cubicBezTo>
                  <a:pt x="74" y="25976"/>
                  <a:pt x="588" y="25960"/>
                  <a:pt x="1487" y="25960"/>
                </a:cubicBezTo>
                <a:cubicBezTo>
                  <a:pt x="7235" y="25960"/>
                  <a:pt x="28709" y="26646"/>
                  <a:pt x="46867" y="36789"/>
                </a:cubicBezTo>
                <a:lnTo>
                  <a:pt x="62726" y="12728"/>
                </a:lnTo>
                <a:cubicBezTo>
                  <a:pt x="62726" y="12728"/>
                  <a:pt x="39312" y="2"/>
                  <a:pt x="17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6754229-BD85-1D57-9C9B-C4A6A1E39585}"/>
              </a:ext>
            </a:extLst>
          </p:cNvPr>
          <p:cNvSpPr txBox="1"/>
          <p:nvPr/>
        </p:nvSpPr>
        <p:spPr>
          <a:xfrm>
            <a:off x="2451235" y="376435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 i="1">
                <a:ln w="19050">
                  <a:solidFill>
                    <a:schemeClr val="bg1"/>
                  </a:solidFill>
                </a:ln>
                <a:noFill/>
              </a:defRPr>
            </a:lvl1pPr>
          </a:lstStyle>
          <a:p>
            <a:pPr algn="r"/>
            <a:r>
              <a:rPr lang="en-US" altLang="zh-TW" dirty="0">
                <a:ln w="12700">
                  <a:solidFill>
                    <a:schemeClr val="accent3"/>
                  </a:solidFill>
                </a:ln>
              </a:rPr>
              <a:t>03</a:t>
            </a:r>
            <a:endParaRPr lang="zh-TW" altLang="en-US" dirty="0">
              <a:ln w="12700">
                <a:solidFill>
                  <a:schemeClr val="accent3"/>
                </a:solidFill>
              </a:ln>
            </a:endParaRPr>
          </a:p>
        </p:txBody>
      </p:sp>
      <p:sp>
        <p:nvSpPr>
          <p:cNvPr id="167" name="投影片編號版面配置區 166">
            <a:extLst>
              <a:ext uri="{FF2B5EF4-FFF2-40B4-BE49-F238E27FC236}">
                <a16:creationId xmlns:a16="http://schemas.microsoft.com/office/drawing/2014/main" id="{420670D8-1282-A17C-5B1E-EDDFF0E82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B02E5F36-5834-3D71-E277-8FF1F1756FEC}"/>
              </a:ext>
            </a:extLst>
          </p:cNvPr>
          <p:cNvGrpSpPr/>
          <p:nvPr/>
        </p:nvGrpSpPr>
        <p:grpSpPr>
          <a:xfrm>
            <a:off x="3332087" y="4762240"/>
            <a:ext cx="2235992" cy="1507595"/>
            <a:chOff x="3332087" y="4742362"/>
            <a:chExt cx="2235992" cy="150759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3BF3FDB-BE83-6CA4-E919-17488BD299F5}"/>
                </a:ext>
              </a:extLst>
            </p:cNvPr>
            <p:cNvSpPr txBox="1"/>
            <p:nvPr/>
          </p:nvSpPr>
          <p:spPr>
            <a:xfrm>
              <a:off x="3903920" y="4785695"/>
              <a:ext cx="14059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b="1" i="0" u="none" strike="noStrike" dirty="0">
                  <a:solidFill>
                    <a:schemeClr val="accent3"/>
                  </a:solidFill>
                  <a:effectLst/>
                  <a:latin typeface="+mj-ea"/>
                  <a:ea typeface="+mj-ea"/>
                </a:rPr>
                <a:t>基本資訊</a:t>
              </a:r>
              <a:endParaRPr lang="zh-TW" altLang="en-US" sz="1400" b="1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ED8105B-D575-7F86-13C8-69FC113E9B14}"/>
                </a:ext>
              </a:extLst>
            </p:cNvPr>
            <p:cNvSpPr/>
            <p:nvPr/>
          </p:nvSpPr>
          <p:spPr>
            <a:xfrm>
              <a:off x="3332087" y="4742362"/>
              <a:ext cx="576000" cy="57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A89A13D-2269-B675-8224-0E71719E7023}"/>
                </a:ext>
              </a:extLst>
            </p:cNvPr>
            <p:cNvSpPr/>
            <p:nvPr/>
          </p:nvSpPr>
          <p:spPr>
            <a:xfrm>
              <a:off x="3958445" y="5118056"/>
              <a:ext cx="1548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785D028-7740-216D-E090-114542EC1F1E}"/>
                </a:ext>
              </a:extLst>
            </p:cNvPr>
            <p:cNvSpPr/>
            <p:nvPr/>
          </p:nvSpPr>
          <p:spPr>
            <a:xfrm>
              <a:off x="3958445" y="5118056"/>
              <a:ext cx="39600" cy="14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D3EDEA0-9D78-414F-FB8D-F30D65C81FE7}"/>
                </a:ext>
              </a:extLst>
            </p:cNvPr>
            <p:cNvSpPr txBox="1"/>
            <p:nvPr/>
          </p:nvSpPr>
          <p:spPr>
            <a:xfrm>
              <a:off x="3861642" y="5308954"/>
              <a:ext cx="1706437" cy="736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/>
                <a:t>用餐星期</a:t>
              </a:r>
              <a:endParaRPr lang="en-US" altLang="zh-TW" sz="1200" dirty="0"/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用餐月份</a:t>
              </a:r>
              <a:endParaRPr lang="en-US" altLang="zh-TW" sz="1200" dirty="0"/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用餐季節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6353B79-C73A-8EEF-DDBA-3FBEEFC3581D}"/>
                </a:ext>
              </a:extLst>
            </p:cNvPr>
            <p:cNvSpPr txBox="1"/>
            <p:nvPr/>
          </p:nvSpPr>
          <p:spPr>
            <a:xfrm>
              <a:off x="3349821" y="4876474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i="1" dirty="0">
                  <a:solidFill>
                    <a:schemeClr val="bg1"/>
                  </a:solidFill>
                </a:rPr>
                <a:t>1%</a:t>
              </a:r>
              <a:endParaRPr lang="zh-TW" altLang="en-US" sz="1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8183704-DF96-0600-2910-8CDB02C147F8}"/>
                </a:ext>
              </a:extLst>
            </p:cNvPr>
            <p:cNvSpPr txBox="1"/>
            <p:nvPr/>
          </p:nvSpPr>
          <p:spPr>
            <a:xfrm>
              <a:off x="4048857" y="6030986"/>
              <a:ext cx="369332" cy="2189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200" dirty="0"/>
                <a:t>…</a:t>
              </a:r>
              <a:endParaRPr lang="zh-TW" altLang="en-US" sz="1200" dirty="0"/>
            </a:p>
          </p:txBody>
        </p: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49FD51F-AF61-3C9E-C204-F9347153BEA3}"/>
              </a:ext>
            </a:extLst>
          </p:cNvPr>
          <p:cNvSpPr txBox="1"/>
          <p:nvPr/>
        </p:nvSpPr>
        <p:spPr>
          <a:xfrm>
            <a:off x="4145501" y="314306"/>
            <a:ext cx="7237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spc="100" dirty="0">
                <a:solidFill>
                  <a:schemeClr val="tx2">
                    <a:lumMod val="75000"/>
                  </a:schemeClr>
                </a:solidFill>
              </a:rPr>
              <a:t>結合企業內部數據與外部數據產出七大類衍生變數</a:t>
            </a:r>
          </a:p>
        </p:txBody>
      </p: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9BDAFB9D-561F-54E6-333F-3A5534DC8FA6}"/>
              </a:ext>
            </a:extLst>
          </p:cNvPr>
          <p:cNvGrpSpPr/>
          <p:nvPr/>
        </p:nvGrpSpPr>
        <p:grpSpPr>
          <a:xfrm>
            <a:off x="6067338" y="1537270"/>
            <a:ext cx="2282378" cy="1507595"/>
            <a:chOff x="6067338" y="1646599"/>
            <a:chExt cx="2282378" cy="1507595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0ECA4011-5325-5EF8-8BBD-35402B8E854A}"/>
                </a:ext>
              </a:extLst>
            </p:cNvPr>
            <p:cNvSpPr txBox="1"/>
            <p:nvPr/>
          </p:nvSpPr>
          <p:spPr>
            <a:xfrm>
              <a:off x="6685557" y="1689932"/>
              <a:ext cx="14059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b="1" i="0" u="none" strike="noStrike" dirty="0">
                  <a:solidFill>
                    <a:schemeClr val="accent3"/>
                  </a:solidFill>
                  <a:effectLst/>
                  <a:latin typeface="+mj-ea"/>
                  <a:ea typeface="+mj-ea"/>
                </a:rPr>
                <a:t>排隊資訊</a:t>
              </a: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C71E31B3-31E2-C7FE-5365-F34084DDC32C}"/>
                </a:ext>
              </a:extLst>
            </p:cNvPr>
            <p:cNvSpPr/>
            <p:nvPr/>
          </p:nvSpPr>
          <p:spPr>
            <a:xfrm>
              <a:off x="6113724" y="1646599"/>
              <a:ext cx="576000" cy="57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F48935C-8BE8-9C37-E40C-504552124F73}"/>
                </a:ext>
              </a:extLst>
            </p:cNvPr>
            <p:cNvSpPr/>
            <p:nvPr/>
          </p:nvSpPr>
          <p:spPr>
            <a:xfrm>
              <a:off x="6740082" y="2022293"/>
              <a:ext cx="1548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8386D47-F66F-0F89-829D-A0438BF38F62}"/>
                </a:ext>
              </a:extLst>
            </p:cNvPr>
            <p:cNvSpPr/>
            <p:nvPr/>
          </p:nvSpPr>
          <p:spPr>
            <a:xfrm>
              <a:off x="6740082" y="2022293"/>
              <a:ext cx="39600" cy="14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46C0385-A3D9-A0F0-0873-1941FC55A460}"/>
                </a:ext>
              </a:extLst>
            </p:cNvPr>
            <p:cNvSpPr txBox="1"/>
            <p:nvPr/>
          </p:nvSpPr>
          <p:spPr>
            <a:xfrm>
              <a:off x="6643279" y="2213191"/>
              <a:ext cx="1706437" cy="736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/>
                <a:t>開始排隊時段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等候中的組數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等候中的總人數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E6A6017D-0695-2942-5D4D-D075143D5E0B}"/>
                </a:ext>
              </a:extLst>
            </p:cNvPr>
            <p:cNvSpPr txBox="1"/>
            <p:nvPr/>
          </p:nvSpPr>
          <p:spPr>
            <a:xfrm>
              <a:off x="6067338" y="1780711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i="1" dirty="0">
                  <a:solidFill>
                    <a:schemeClr val="bg1"/>
                  </a:solidFill>
                </a:rPr>
                <a:t>33%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23FA2FC9-8112-1EA6-E906-C3A129BE483D}"/>
                </a:ext>
              </a:extLst>
            </p:cNvPr>
            <p:cNvSpPr txBox="1"/>
            <p:nvPr/>
          </p:nvSpPr>
          <p:spPr>
            <a:xfrm>
              <a:off x="6830494" y="2935223"/>
              <a:ext cx="369332" cy="2189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200" dirty="0"/>
                <a:t>…</a:t>
              </a:r>
              <a:endParaRPr lang="zh-TW" altLang="en-US" sz="1200" dirty="0"/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C382983D-8BE7-26C4-B755-1C33174ADC4F}"/>
              </a:ext>
            </a:extLst>
          </p:cNvPr>
          <p:cNvGrpSpPr/>
          <p:nvPr/>
        </p:nvGrpSpPr>
        <p:grpSpPr>
          <a:xfrm>
            <a:off x="6067338" y="3149755"/>
            <a:ext cx="2282378" cy="1507595"/>
            <a:chOff x="6067338" y="3213895"/>
            <a:chExt cx="2282378" cy="1507595"/>
          </a:xfrm>
        </p:grpSpPr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D75A7E7D-50C0-0681-F34D-4044BB853E87}"/>
                </a:ext>
              </a:extLst>
            </p:cNvPr>
            <p:cNvSpPr txBox="1"/>
            <p:nvPr/>
          </p:nvSpPr>
          <p:spPr>
            <a:xfrm>
              <a:off x="6685557" y="3257228"/>
              <a:ext cx="14059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b="1" i="0" u="none" strike="noStrike" dirty="0">
                  <a:solidFill>
                    <a:schemeClr val="accent3"/>
                  </a:solidFill>
                  <a:effectLst/>
                  <a:latin typeface="+mj-ea"/>
                  <a:ea typeface="+mj-ea"/>
                </a:rPr>
                <a:t>用餐資訊</a:t>
              </a:r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EDB23D24-1A8F-1A31-CD80-A187A22CBEB1}"/>
                </a:ext>
              </a:extLst>
            </p:cNvPr>
            <p:cNvSpPr/>
            <p:nvPr/>
          </p:nvSpPr>
          <p:spPr>
            <a:xfrm>
              <a:off x="6113724" y="3213895"/>
              <a:ext cx="576000" cy="57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DAA32A6-3FAF-CC0E-A127-C8EF7DDA2BFE}"/>
                </a:ext>
              </a:extLst>
            </p:cNvPr>
            <p:cNvSpPr/>
            <p:nvPr/>
          </p:nvSpPr>
          <p:spPr>
            <a:xfrm>
              <a:off x="6740082" y="3589589"/>
              <a:ext cx="1548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99350DE-8FCE-9D78-657E-0D91E7281C67}"/>
                </a:ext>
              </a:extLst>
            </p:cNvPr>
            <p:cNvSpPr/>
            <p:nvPr/>
          </p:nvSpPr>
          <p:spPr>
            <a:xfrm>
              <a:off x="6740082" y="3589589"/>
              <a:ext cx="39600" cy="14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1B8EA1C8-FB8D-D5E0-4FC7-730F499C3826}"/>
                </a:ext>
              </a:extLst>
            </p:cNvPr>
            <p:cNvSpPr txBox="1"/>
            <p:nvPr/>
          </p:nvSpPr>
          <p:spPr>
            <a:xfrm>
              <a:off x="6643279" y="3780487"/>
              <a:ext cx="1706437" cy="736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/>
                <a:t>本次用餐時間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本次是否團體用餐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用餐中的總人數</a:t>
              </a: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3F48AB8A-4F46-2BCD-DB63-31ECA1A9AA92}"/>
                </a:ext>
              </a:extLst>
            </p:cNvPr>
            <p:cNvSpPr txBox="1"/>
            <p:nvPr/>
          </p:nvSpPr>
          <p:spPr>
            <a:xfrm>
              <a:off x="6067338" y="3348007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i="1" dirty="0" smtClean="0">
                  <a:solidFill>
                    <a:schemeClr val="bg1"/>
                  </a:solidFill>
                </a:rPr>
                <a:t>28%</a:t>
              </a:r>
              <a:endParaRPr lang="en-US" altLang="zh-TW" sz="1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100AD47D-C846-6AE2-A3F3-549B348EC056}"/>
                </a:ext>
              </a:extLst>
            </p:cNvPr>
            <p:cNvSpPr txBox="1"/>
            <p:nvPr/>
          </p:nvSpPr>
          <p:spPr>
            <a:xfrm>
              <a:off x="6830494" y="4502519"/>
              <a:ext cx="369332" cy="2189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200" dirty="0"/>
                <a:t>…</a:t>
              </a:r>
              <a:endParaRPr lang="zh-TW" altLang="en-US" sz="1200" dirty="0"/>
            </a:p>
          </p:txBody>
        </p: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D41E509D-8481-8774-E2CE-EDE90D054CB7}"/>
              </a:ext>
            </a:extLst>
          </p:cNvPr>
          <p:cNvGrpSpPr/>
          <p:nvPr/>
        </p:nvGrpSpPr>
        <p:grpSpPr>
          <a:xfrm>
            <a:off x="6113724" y="4762240"/>
            <a:ext cx="2473685" cy="1507595"/>
            <a:chOff x="6113724" y="4742362"/>
            <a:chExt cx="2473685" cy="1507595"/>
          </a:xfrm>
        </p:grpSpPr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22A5E91-322C-A804-5963-FC8B0F0B95AD}"/>
                </a:ext>
              </a:extLst>
            </p:cNvPr>
            <p:cNvSpPr txBox="1"/>
            <p:nvPr/>
          </p:nvSpPr>
          <p:spPr>
            <a:xfrm>
              <a:off x="6685557" y="4785695"/>
              <a:ext cx="14059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b="1" i="0" u="none" strike="noStrike" dirty="0">
                  <a:solidFill>
                    <a:schemeClr val="accent3"/>
                  </a:solidFill>
                  <a:effectLst/>
                  <a:latin typeface="+mj-ea"/>
                  <a:ea typeface="+mj-ea"/>
                </a:rPr>
                <a:t>點餐資訊</a:t>
              </a:r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86F96A54-287E-5463-7648-81E8C88A627A}"/>
                </a:ext>
              </a:extLst>
            </p:cNvPr>
            <p:cNvSpPr/>
            <p:nvPr/>
          </p:nvSpPr>
          <p:spPr>
            <a:xfrm>
              <a:off x="6113724" y="4742362"/>
              <a:ext cx="576000" cy="57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B965F78-A53E-C5B1-A484-64F2E967EBA5}"/>
                </a:ext>
              </a:extLst>
            </p:cNvPr>
            <p:cNvSpPr/>
            <p:nvPr/>
          </p:nvSpPr>
          <p:spPr>
            <a:xfrm>
              <a:off x="6740082" y="5118056"/>
              <a:ext cx="1548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A43FD2A-C272-0570-305B-4599484BCBD3}"/>
                </a:ext>
              </a:extLst>
            </p:cNvPr>
            <p:cNvSpPr/>
            <p:nvPr/>
          </p:nvSpPr>
          <p:spPr>
            <a:xfrm>
              <a:off x="6740082" y="5118056"/>
              <a:ext cx="39600" cy="14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3C7C0C20-F764-360A-6A23-4209F0AA1D7D}"/>
                </a:ext>
              </a:extLst>
            </p:cNvPr>
            <p:cNvSpPr txBox="1"/>
            <p:nvPr/>
          </p:nvSpPr>
          <p:spPr>
            <a:xfrm>
              <a:off x="6643279" y="5308954"/>
              <a:ext cx="1944130" cy="736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/>
                <a:t>用餐中已加點的次數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餐點的不重複品項數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入席到第一道上菜的時間</a:t>
              </a: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144DF146-3497-F651-B4E7-72D53040E693}"/>
                </a:ext>
              </a:extLst>
            </p:cNvPr>
            <p:cNvSpPr txBox="1"/>
            <p:nvPr/>
          </p:nvSpPr>
          <p:spPr>
            <a:xfrm>
              <a:off x="6131458" y="4876474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i="1" dirty="0">
                  <a:solidFill>
                    <a:schemeClr val="bg1"/>
                  </a:solidFill>
                </a:rPr>
                <a:t>5%</a:t>
              </a: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CC3F176B-1F4F-F487-59DD-BABA3FCCCD33}"/>
                </a:ext>
              </a:extLst>
            </p:cNvPr>
            <p:cNvSpPr txBox="1"/>
            <p:nvPr/>
          </p:nvSpPr>
          <p:spPr>
            <a:xfrm>
              <a:off x="6830494" y="6030986"/>
              <a:ext cx="369332" cy="2189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200" dirty="0"/>
                <a:t>…</a:t>
              </a:r>
              <a:endParaRPr lang="zh-TW" altLang="en-US" sz="1200" dirty="0"/>
            </a:p>
          </p:txBody>
        </p: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1738CF2F-AD0A-D5CB-72DC-282A7339AD89}"/>
              </a:ext>
            </a:extLst>
          </p:cNvPr>
          <p:cNvGrpSpPr/>
          <p:nvPr/>
        </p:nvGrpSpPr>
        <p:grpSpPr>
          <a:xfrm>
            <a:off x="8898029" y="1537270"/>
            <a:ext cx="2352061" cy="1507595"/>
            <a:chOff x="8898029" y="1646599"/>
            <a:chExt cx="2352061" cy="1507595"/>
          </a:xfrm>
        </p:grpSpPr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A9154313-16B2-8541-CDD3-6F9C84762391}"/>
                </a:ext>
              </a:extLst>
            </p:cNvPr>
            <p:cNvSpPr txBox="1"/>
            <p:nvPr/>
          </p:nvSpPr>
          <p:spPr>
            <a:xfrm>
              <a:off x="9469862" y="1689932"/>
              <a:ext cx="14059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b="1" i="0" u="none" strike="noStrike" dirty="0">
                  <a:solidFill>
                    <a:schemeClr val="accent3"/>
                  </a:solidFill>
                  <a:effectLst/>
                  <a:latin typeface="+mj-ea"/>
                  <a:ea typeface="+mj-ea"/>
                </a:rPr>
                <a:t>外帶資訊</a:t>
              </a:r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3049B9A6-02E1-E90D-825E-50DC109439B1}"/>
                </a:ext>
              </a:extLst>
            </p:cNvPr>
            <p:cNvSpPr/>
            <p:nvPr/>
          </p:nvSpPr>
          <p:spPr>
            <a:xfrm>
              <a:off x="8898029" y="1646599"/>
              <a:ext cx="576000" cy="57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70B60F8-A063-DF28-DBCD-C5459017FA38}"/>
                </a:ext>
              </a:extLst>
            </p:cNvPr>
            <p:cNvSpPr/>
            <p:nvPr/>
          </p:nvSpPr>
          <p:spPr>
            <a:xfrm>
              <a:off x="9524387" y="2022293"/>
              <a:ext cx="1548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9DF9EFA-BE29-F2AB-B96A-61F351896A37}"/>
                </a:ext>
              </a:extLst>
            </p:cNvPr>
            <p:cNvSpPr/>
            <p:nvPr/>
          </p:nvSpPr>
          <p:spPr>
            <a:xfrm>
              <a:off x="9524387" y="2022293"/>
              <a:ext cx="39600" cy="14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0B844375-8682-6874-2815-DC3387107B2F}"/>
                </a:ext>
              </a:extLst>
            </p:cNvPr>
            <p:cNvSpPr txBox="1"/>
            <p:nvPr/>
          </p:nvSpPr>
          <p:spPr>
            <a:xfrm>
              <a:off x="9427584" y="2213191"/>
              <a:ext cx="1822506" cy="736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/>
                <a:t>外帶等候組數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外帶製餐中的餐點總數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近 </a:t>
              </a:r>
              <a:r>
                <a:rPr lang="en-US" altLang="zh-TW" sz="1200" dirty="0"/>
                <a:t>5 </a:t>
              </a:r>
              <a:r>
                <a:rPr lang="zh-TW" altLang="en-US" sz="1200" dirty="0"/>
                <a:t>分鐘外帶組數</a:t>
              </a: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9A58FB6C-6397-1AFB-16D0-27DE441EAC84}"/>
                </a:ext>
              </a:extLst>
            </p:cNvPr>
            <p:cNvSpPr txBox="1"/>
            <p:nvPr/>
          </p:nvSpPr>
          <p:spPr>
            <a:xfrm>
              <a:off x="8915763" y="1780711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i="1" dirty="0">
                  <a:solidFill>
                    <a:schemeClr val="bg1"/>
                  </a:solidFill>
                </a:rPr>
                <a:t>6%</a:t>
              </a: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7DF1EA26-93AE-9304-2140-8E83D2203F2D}"/>
                </a:ext>
              </a:extLst>
            </p:cNvPr>
            <p:cNvSpPr txBox="1"/>
            <p:nvPr/>
          </p:nvSpPr>
          <p:spPr>
            <a:xfrm>
              <a:off x="9614799" y="2935223"/>
              <a:ext cx="369332" cy="2189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200" dirty="0"/>
                <a:t>…</a:t>
              </a:r>
              <a:endParaRPr lang="zh-TW" altLang="en-US" sz="1200" dirty="0"/>
            </a:p>
          </p:txBody>
        </p: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3E46C21A-F555-1684-21C8-1A2BA7950A71}"/>
              </a:ext>
            </a:extLst>
          </p:cNvPr>
          <p:cNvGrpSpPr/>
          <p:nvPr/>
        </p:nvGrpSpPr>
        <p:grpSpPr>
          <a:xfrm>
            <a:off x="8851643" y="3149755"/>
            <a:ext cx="3340357" cy="1507595"/>
            <a:chOff x="8851643" y="3213895"/>
            <a:chExt cx="3340357" cy="1507595"/>
          </a:xfrm>
        </p:grpSpPr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9164ED32-5D92-FD08-9849-B2F56F44447D}"/>
                </a:ext>
              </a:extLst>
            </p:cNvPr>
            <p:cNvSpPr txBox="1"/>
            <p:nvPr/>
          </p:nvSpPr>
          <p:spPr>
            <a:xfrm>
              <a:off x="9469862" y="3257228"/>
              <a:ext cx="14059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b="1" i="0" u="none" strike="noStrike" dirty="0">
                  <a:solidFill>
                    <a:schemeClr val="accent3"/>
                  </a:solidFill>
                  <a:effectLst/>
                  <a:latin typeface="+mj-ea"/>
                  <a:ea typeface="+mj-ea"/>
                </a:rPr>
                <a:t>時間資訊</a:t>
              </a:r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DA11167D-3BB2-5BE2-6FA7-517FB5A13225}"/>
                </a:ext>
              </a:extLst>
            </p:cNvPr>
            <p:cNvSpPr/>
            <p:nvPr/>
          </p:nvSpPr>
          <p:spPr>
            <a:xfrm>
              <a:off x="8898029" y="3213895"/>
              <a:ext cx="576000" cy="57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E2464E8-20A7-8826-0D9B-747096338E7B}"/>
                </a:ext>
              </a:extLst>
            </p:cNvPr>
            <p:cNvSpPr/>
            <p:nvPr/>
          </p:nvSpPr>
          <p:spPr>
            <a:xfrm>
              <a:off x="9524387" y="3589589"/>
              <a:ext cx="1548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8D1DA47-7F73-2B50-647C-C4619F3D9B91}"/>
                </a:ext>
              </a:extLst>
            </p:cNvPr>
            <p:cNvSpPr/>
            <p:nvPr/>
          </p:nvSpPr>
          <p:spPr>
            <a:xfrm>
              <a:off x="9524387" y="3589589"/>
              <a:ext cx="39600" cy="14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84D288B8-B0F7-FA96-68AA-C4144D2A6C0D}"/>
                </a:ext>
              </a:extLst>
            </p:cNvPr>
            <p:cNvSpPr txBox="1"/>
            <p:nvPr/>
          </p:nvSpPr>
          <p:spPr>
            <a:xfrm>
              <a:off x="9427584" y="3780487"/>
              <a:ext cx="2764416" cy="736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/>
                <a:t>近一個月相同組數的等候時間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近兩個月相同組數的等候時間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近三個月相同組數的等候時間</a:t>
              </a: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5D718270-D707-C604-671E-433C658F3FBE}"/>
                </a:ext>
              </a:extLst>
            </p:cNvPr>
            <p:cNvSpPr txBox="1"/>
            <p:nvPr/>
          </p:nvSpPr>
          <p:spPr>
            <a:xfrm>
              <a:off x="8851643" y="3348007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i="1" dirty="0">
                  <a:solidFill>
                    <a:schemeClr val="bg1"/>
                  </a:solidFill>
                </a:rPr>
                <a:t>10%</a:t>
              </a:r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55276C36-128A-0B89-899C-BA919DE7D56C}"/>
                </a:ext>
              </a:extLst>
            </p:cNvPr>
            <p:cNvSpPr txBox="1"/>
            <p:nvPr/>
          </p:nvSpPr>
          <p:spPr>
            <a:xfrm>
              <a:off x="9614799" y="4502519"/>
              <a:ext cx="369332" cy="2189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200" dirty="0"/>
                <a:t>…</a:t>
              </a:r>
              <a:endParaRPr lang="zh-TW" altLang="en-US" sz="1200" dirty="0"/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5B71D7AC-0ECF-26AD-4F7A-747272EF0262}"/>
              </a:ext>
            </a:extLst>
          </p:cNvPr>
          <p:cNvGrpSpPr/>
          <p:nvPr/>
        </p:nvGrpSpPr>
        <p:grpSpPr>
          <a:xfrm>
            <a:off x="8851643" y="4762240"/>
            <a:ext cx="3433435" cy="1507595"/>
            <a:chOff x="8851643" y="4742362"/>
            <a:chExt cx="3433435" cy="1507595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AB994803-5DFE-ADC9-B460-B1719FCAEA5D}"/>
                </a:ext>
              </a:extLst>
            </p:cNvPr>
            <p:cNvSpPr txBox="1"/>
            <p:nvPr/>
          </p:nvSpPr>
          <p:spPr>
            <a:xfrm>
              <a:off x="9469862" y="4785695"/>
              <a:ext cx="14059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b="1" i="0" u="none" strike="noStrike" dirty="0">
                  <a:solidFill>
                    <a:schemeClr val="accent3"/>
                  </a:solidFill>
                  <a:effectLst/>
                  <a:latin typeface="+mj-ea"/>
                  <a:ea typeface="+mj-ea"/>
                </a:rPr>
                <a:t>外部資訊</a:t>
              </a:r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EE5137D5-6AF8-B293-2CDD-4F4203F17672}"/>
                </a:ext>
              </a:extLst>
            </p:cNvPr>
            <p:cNvSpPr/>
            <p:nvPr/>
          </p:nvSpPr>
          <p:spPr>
            <a:xfrm>
              <a:off x="8898029" y="4742362"/>
              <a:ext cx="576000" cy="57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B4A19993-17F7-4603-BC16-31E23EDFE591}"/>
                </a:ext>
              </a:extLst>
            </p:cNvPr>
            <p:cNvSpPr/>
            <p:nvPr/>
          </p:nvSpPr>
          <p:spPr>
            <a:xfrm>
              <a:off x="9524387" y="5118056"/>
              <a:ext cx="1548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2836FBB0-BB6F-7FC4-821A-B3CC07B66B56}"/>
                </a:ext>
              </a:extLst>
            </p:cNvPr>
            <p:cNvSpPr/>
            <p:nvPr/>
          </p:nvSpPr>
          <p:spPr>
            <a:xfrm>
              <a:off x="9524387" y="5118056"/>
              <a:ext cx="39600" cy="14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864C665F-795E-4FAA-830A-64C33F1C2269}"/>
                </a:ext>
              </a:extLst>
            </p:cNvPr>
            <p:cNvSpPr txBox="1"/>
            <p:nvPr/>
          </p:nvSpPr>
          <p:spPr>
            <a:xfrm>
              <a:off x="9427584" y="5308954"/>
              <a:ext cx="2857494" cy="736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/>
                <a:t>台北市是否停班停課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前一天降雨量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1200" dirty="0"/>
                <a:t>前一天鼎泰豐的 </a:t>
              </a:r>
              <a:r>
                <a:rPr lang="en-US" altLang="zh-TW" sz="1200" dirty="0"/>
                <a:t>Google </a:t>
              </a:r>
              <a:r>
                <a:rPr lang="zh-TW" altLang="en-US" sz="1200" dirty="0"/>
                <a:t>搜尋趨勢</a:t>
              </a: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E8AAA339-74B4-D432-64A7-4E22DFCE9EFE}"/>
                </a:ext>
              </a:extLst>
            </p:cNvPr>
            <p:cNvSpPr txBox="1"/>
            <p:nvPr/>
          </p:nvSpPr>
          <p:spPr>
            <a:xfrm>
              <a:off x="8851643" y="4876474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i="1" dirty="0">
                  <a:solidFill>
                    <a:schemeClr val="bg1"/>
                  </a:solidFill>
                </a:rPr>
                <a:t>17%</a:t>
              </a: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2CB36C-359C-AFCA-FABD-5C5BFF0CC022}"/>
                </a:ext>
              </a:extLst>
            </p:cNvPr>
            <p:cNvSpPr txBox="1"/>
            <p:nvPr/>
          </p:nvSpPr>
          <p:spPr>
            <a:xfrm>
              <a:off x="9614799" y="6030986"/>
              <a:ext cx="369332" cy="2189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200" dirty="0"/>
                <a:t>…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056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63">
            <a:extLst>
              <a:ext uri="{FF2B5EF4-FFF2-40B4-BE49-F238E27FC236}">
                <a16:creationId xmlns:a16="http://schemas.microsoft.com/office/drawing/2014/main" id="{242FED5D-55C7-6F91-08EE-F76201B31A5E}"/>
              </a:ext>
            </a:extLst>
          </p:cNvPr>
          <p:cNvSpPr/>
          <p:nvPr/>
        </p:nvSpPr>
        <p:spPr>
          <a:xfrm>
            <a:off x="4653729" y="901949"/>
            <a:ext cx="7023015" cy="56678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A43BBD-8A9D-F36C-B782-CE9F6BA2B0B8}"/>
              </a:ext>
            </a:extLst>
          </p:cNvPr>
          <p:cNvSpPr/>
          <p:nvPr/>
        </p:nvSpPr>
        <p:spPr>
          <a:xfrm>
            <a:off x="988208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訓練架構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D456533-A169-A33E-C103-E2BCCC0E093D}"/>
              </a:ext>
            </a:extLst>
          </p:cNvPr>
          <p:cNvSpPr txBox="1"/>
          <p:nvPr/>
        </p:nvSpPr>
        <p:spPr>
          <a:xfrm>
            <a:off x="6375323" y="6029376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預測目標 </a:t>
            </a:r>
            <a:r>
              <a:rPr lang="en-US" altLang="zh-TW" sz="1800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 取號時間 </a:t>
            </a:r>
            <a:r>
              <a:rPr lang="en-US" altLang="zh-TW" sz="18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zh-TW" altLang="en-US" sz="1800" dirty="0">
                <a:solidFill>
                  <a:schemeClr val="accent6">
                    <a:lumMod val="50000"/>
                  </a:schemeClr>
                </a:solidFill>
              </a:rPr>
              <a:t>入席時間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09E786-4C8E-527F-E8BA-4651284DFAEB}"/>
              </a:ext>
            </a:extLst>
          </p:cNvPr>
          <p:cNvSpPr/>
          <p:nvPr/>
        </p:nvSpPr>
        <p:spPr>
          <a:xfrm>
            <a:off x="344984" y="912362"/>
            <a:ext cx="4179021" cy="56678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8DCDC43-0474-9684-FCDF-88C60B07F732}"/>
              </a:ext>
            </a:extLst>
          </p:cNvPr>
          <p:cNvSpPr/>
          <p:nvPr/>
        </p:nvSpPr>
        <p:spPr>
          <a:xfrm>
            <a:off x="1272624" y="2019111"/>
            <a:ext cx="2950109" cy="29541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>
                <a:ea typeface="Microsoft JhengHei" panose="020B0604030504040204" pitchFamily="34" charset="-120"/>
              </a:rPr>
              <a:t>Training Data</a:t>
            </a:r>
            <a:r>
              <a:rPr kumimoji="1" lang="zh-TW" altLang="en-US" sz="1400">
                <a:ea typeface="Microsoft JhengHei" panose="020B0604030504040204" pitchFamily="34" charset="-120"/>
              </a:rPr>
              <a:t> </a:t>
            </a:r>
            <a:r>
              <a:rPr kumimoji="1" lang="en-US" altLang="zh-TW" sz="1400">
                <a:ea typeface="Microsoft JhengHei" panose="020B0604030504040204" pitchFamily="34" charset="-120"/>
              </a:rPr>
              <a:t>(80%)</a:t>
            </a:r>
            <a:endParaRPr kumimoji="1" lang="zh-TW" altLang="en-US" sz="1400">
              <a:ea typeface="Microsoft JhengHe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9A89814-6A15-8461-E635-4EFE8A1F72C5}"/>
              </a:ext>
            </a:extLst>
          </p:cNvPr>
          <p:cNvSpPr/>
          <p:nvPr/>
        </p:nvSpPr>
        <p:spPr>
          <a:xfrm>
            <a:off x="1272624" y="4973247"/>
            <a:ext cx="2950109" cy="529252"/>
          </a:xfrm>
          <a:prstGeom prst="rect">
            <a:avLst/>
          </a:prstGeom>
          <a:solidFill>
            <a:srgbClr val="AFB55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Validation Data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(20%)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3AE0B5-334A-2B60-8041-488E567723D3}"/>
              </a:ext>
            </a:extLst>
          </p:cNvPr>
          <p:cNvSpPr/>
          <p:nvPr/>
        </p:nvSpPr>
        <p:spPr>
          <a:xfrm>
            <a:off x="1272624" y="5499164"/>
            <a:ext cx="2950109" cy="529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Testing Data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085188-7BE5-3422-F2E4-D02ED0688137}"/>
              </a:ext>
            </a:extLst>
          </p:cNvPr>
          <p:cNvSpPr txBox="1"/>
          <p:nvPr/>
        </p:nvSpPr>
        <p:spPr>
          <a:xfrm>
            <a:off x="517304" y="306570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/>
              <a:t>2016</a:t>
            </a:r>
            <a:endParaRPr kumimoji="1" lang="zh-TW" altLang="en-US" sz="140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EAD0E4E-BBE7-BAED-5D76-37E076343370}"/>
              </a:ext>
            </a:extLst>
          </p:cNvPr>
          <p:cNvSpPr txBox="1"/>
          <p:nvPr/>
        </p:nvSpPr>
        <p:spPr>
          <a:xfrm>
            <a:off x="517304" y="416219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/>
              <a:t>2017</a:t>
            </a:r>
            <a:endParaRPr kumimoji="1" lang="zh-TW" altLang="en-US" sz="140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808FFA9-54C2-BAAA-F2FE-9188856FAA0E}"/>
              </a:ext>
            </a:extLst>
          </p:cNvPr>
          <p:cNvSpPr txBox="1"/>
          <p:nvPr/>
        </p:nvSpPr>
        <p:spPr>
          <a:xfrm>
            <a:off x="517303" y="559367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/>
              <a:t>2018</a:t>
            </a:r>
            <a:endParaRPr kumimoji="1" lang="zh-TW" altLang="en-US" sz="140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B375D39-D072-5FC6-6F60-8FA29C6B8DB8}"/>
              </a:ext>
            </a:extLst>
          </p:cNvPr>
          <p:cNvCxnSpPr>
            <a:cxnSpLocks/>
          </p:cNvCxnSpPr>
          <p:nvPr/>
        </p:nvCxnSpPr>
        <p:spPr>
          <a:xfrm>
            <a:off x="843675" y="3454041"/>
            <a:ext cx="0" cy="6287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FE3404D-7CBD-8C06-E456-BDD2100B93DF}"/>
              </a:ext>
            </a:extLst>
          </p:cNvPr>
          <p:cNvCxnSpPr>
            <a:cxnSpLocks/>
          </p:cNvCxnSpPr>
          <p:nvPr/>
        </p:nvCxnSpPr>
        <p:spPr>
          <a:xfrm flipH="1" flipV="1">
            <a:off x="601416" y="2018438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6A4A422-1B5F-5105-418F-4BFC9663B963}"/>
              </a:ext>
            </a:extLst>
          </p:cNvPr>
          <p:cNvCxnSpPr>
            <a:cxnSpLocks/>
          </p:cNvCxnSpPr>
          <p:nvPr/>
        </p:nvCxnSpPr>
        <p:spPr>
          <a:xfrm flipH="1" flipV="1">
            <a:off x="601416" y="5516946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D134F36-84A0-F77C-8AEA-8A2982C1C60E}"/>
              </a:ext>
            </a:extLst>
          </p:cNvPr>
          <p:cNvCxnSpPr>
            <a:cxnSpLocks/>
          </p:cNvCxnSpPr>
          <p:nvPr/>
        </p:nvCxnSpPr>
        <p:spPr>
          <a:xfrm flipH="1" flipV="1">
            <a:off x="601416" y="6003207"/>
            <a:ext cx="48451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圓角矩形 8">
            <a:extLst>
              <a:ext uri="{FF2B5EF4-FFF2-40B4-BE49-F238E27FC236}">
                <a16:creationId xmlns:a16="http://schemas.microsoft.com/office/drawing/2014/main" id="{500027F8-FA60-745C-2C35-4C38654D30DF}"/>
              </a:ext>
            </a:extLst>
          </p:cNvPr>
          <p:cNvSpPr/>
          <p:nvPr/>
        </p:nvSpPr>
        <p:spPr>
          <a:xfrm>
            <a:off x="1428603" y="1255263"/>
            <a:ext cx="1982733" cy="39885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訓練資料切分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BD57F1-8BCC-9C7A-D6C9-80C92961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14" y="1824216"/>
            <a:ext cx="6026244" cy="4077236"/>
          </a:xfrm>
          <a:prstGeom prst="rect">
            <a:avLst/>
          </a:prstGeom>
          <a:ln w="38100" cap="sq">
            <a:solidFill>
              <a:srgbClr val="797E39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圓角 18">
            <a:extLst>
              <a:ext uri="{FF2B5EF4-FFF2-40B4-BE49-F238E27FC236}">
                <a16:creationId xmlns:a16="http://schemas.microsoft.com/office/drawing/2014/main" id="{C27B03BC-B44F-F2E8-5BE5-C23779D63EFF}"/>
              </a:ext>
            </a:extLst>
          </p:cNvPr>
          <p:cNvSpPr/>
          <p:nvPr/>
        </p:nvSpPr>
        <p:spPr>
          <a:xfrm>
            <a:off x="7173870" y="1254250"/>
            <a:ext cx="1982732" cy="398854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/>
              <a:t>模型架構</a:t>
            </a:r>
          </a:p>
        </p:txBody>
      </p:sp>
    </p:spTree>
    <p:extLst>
      <p:ext uri="{BB962C8B-B14F-4D97-AF65-F5344CB8AC3E}">
        <p14:creationId xmlns:p14="http://schemas.microsoft.com/office/powerpoint/2010/main" val="133469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8E8208A2-92DB-68AD-92DB-E34A8D093483}"/>
              </a:ext>
            </a:extLst>
          </p:cNvPr>
          <p:cNvSpPr/>
          <p:nvPr/>
        </p:nvSpPr>
        <p:spPr>
          <a:xfrm>
            <a:off x="175125" y="2199642"/>
            <a:ext cx="11772000" cy="4473414"/>
          </a:xfrm>
          <a:prstGeom prst="roundRect">
            <a:avLst>
              <a:gd name="adj" fmla="val 9557"/>
            </a:avLst>
          </a:prstGeom>
          <a:solidFill>
            <a:srgbClr val="F9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Google Shape;2393;p56">
            <a:extLst>
              <a:ext uri="{FF2B5EF4-FFF2-40B4-BE49-F238E27FC236}">
                <a16:creationId xmlns:a16="http://schemas.microsoft.com/office/drawing/2014/main" id="{76596D0C-A965-4DC7-2128-447917FB1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353997"/>
              </p:ext>
            </p:extLst>
          </p:nvPr>
        </p:nvGraphicFramePr>
        <p:xfrm>
          <a:off x="631111" y="2877994"/>
          <a:ext cx="8280000" cy="366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1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894">
                  <a:extLst>
                    <a:ext uri="{9D8B030D-6E8A-4147-A177-3AD203B41FA5}">
                      <a16:colId xmlns:a16="http://schemas.microsoft.com/office/drawing/2014/main" val="1005205561"/>
                    </a:ext>
                  </a:extLst>
                </a:gridCol>
                <a:gridCol w="1997368">
                  <a:extLst>
                    <a:ext uri="{9D8B030D-6E8A-4147-A177-3AD203B41FA5}">
                      <a16:colId xmlns:a16="http://schemas.microsoft.com/office/drawing/2014/main" val="286743354"/>
                    </a:ext>
                  </a:extLst>
                </a:gridCol>
                <a:gridCol w="1198422">
                  <a:extLst>
                    <a:ext uri="{9D8B030D-6E8A-4147-A177-3AD203B41FA5}">
                      <a16:colId xmlns:a16="http://schemas.microsoft.com/office/drawing/2014/main" val="493026089"/>
                    </a:ext>
                  </a:extLst>
                </a:gridCol>
                <a:gridCol w="1198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="1" i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預測</a:t>
                      </a:r>
                      <a:endParaRPr lang="en-US" altLang="zh-TW" sz="1300" b="1" i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zh-TW" altLang="en-US" sz="1300" b="1" i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等候時間</a:t>
                      </a: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="1" i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實際</a:t>
                      </a:r>
                      <a:endParaRPr lang="en-US" altLang="zh-TW" sz="1300" b="1" i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zh-TW" altLang="en-US" sz="1300" b="1" i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等候時間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預測落差時間</a:t>
                      </a:r>
                      <a:endParaRPr lang="en-US" altLang="zh-TW" sz="13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0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(|</a:t>
                      </a:r>
                      <a:r>
                        <a:rPr lang="zh-TW" altLang="en-US" sz="10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實際等候時間</a:t>
                      </a:r>
                      <a:r>
                        <a:rPr lang="en-US" altLang="zh-TW" sz="10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zh-TW" altLang="en-US" sz="10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預測等候時間</a:t>
                      </a:r>
                      <a:r>
                        <a:rPr lang="en-US" altLang="zh-TW" sz="10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|)</a:t>
                      </a:r>
                      <a:endParaRPr lang="zh-TW" altLang="en-US" sz="1000" b="1" i="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300" b="1" i="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時間指標：</a:t>
                      </a:r>
                      <a:endParaRPr lang="en-US" altLang="zh-TW" sz="1300" b="1" i="0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300" b="1" i="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15 </a:t>
                      </a:r>
                      <a:r>
                        <a:rPr lang="zh-TW" altLang="en-US" sz="1300" b="1" i="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分鐘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300" b="1" i="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時間指標：</a:t>
                      </a:r>
                      <a:endParaRPr lang="en-US" altLang="zh-TW" sz="1300" b="1" i="0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300" b="1" i="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10 </a:t>
                      </a:r>
                      <a:r>
                        <a:rPr lang="zh-TW" altLang="en-US" sz="1300" b="1" i="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分鐘</a:t>
                      </a: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300" b="1" i="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時間指標：</a:t>
                      </a:r>
                      <a:endParaRPr lang="en-US" altLang="zh-TW" sz="1300" b="1" i="0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300" b="1" i="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 </a:t>
                      </a:r>
                      <a:r>
                        <a:rPr lang="zh-TW" altLang="en-US" sz="1300" b="1" i="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分鐘</a:t>
                      </a: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ammersmith One"/>
                        </a:rPr>
                        <a:t>case1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ammersmith One"/>
                      </a:endParaRP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13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15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zh-TW" alt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14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14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ammersmith One"/>
                        </a:rPr>
                        <a:t>case2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ammersmith One"/>
                      </a:endParaRP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17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29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12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微軟正黑體"/>
                          <a:cs typeface="+mn-cs"/>
                        </a:rPr>
                        <a:t>✔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Verdana"/>
                        <a:ea typeface="微軟正黑體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kern="12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kern="12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ammersmith One"/>
                          <a:ea typeface="+mn-ea"/>
                          <a:cs typeface="+mn-cs"/>
                        </a:rPr>
                        <a:t>case3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ammersmith One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23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微軟正黑體"/>
                          <a:cs typeface="+mn-cs"/>
                        </a:rPr>
                        <a:t>✔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Verdana"/>
                        <a:ea typeface="微軟正黑體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14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14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677058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ammersmith One"/>
                          <a:ea typeface="+mn-ea"/>
                          <a:cs typeface="+mn-cs"/>
                        </a:rPr>
                        <a:t>case4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ammersmith One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30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22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✗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✗</a:t>
                      </a: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kern="12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ammersmith One"/>
                          <a:ea typeface="+mn-ea"/>
                          <a:cs typeface="+mn-cs"/>
                        </a:rPr>
                        <a:t>case5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ammersmith One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14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zh-TW" altLang="en-US" sz="14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zh-TW" altLang="en-US" sz="1400" kern="12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8EB776EF-41C1-98C7-2777-676DA72EAD9B}"/>
              </a:ext>
            </a:extLst>
          </p:cNvPr>
          <p:cNvSpPr/>
          <p:nvPr/>
        </p:nvSpPr>
        <p:spPr>
          <a:xfrm>
            <a:off x="988208" y="112555"/>
            <a:ext cx="241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模型評估方式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2B1BD8-AD8A-7056-B2A6-F8038FD5DFE1}"/>
              </a:ext>
            </a:extLst>
          </p:cNvPr>
          <p:cNvSpPr txBox="1"/>
          <p:nvPr/>
        </p:nvSpPr>
        <p:spPr>
          <a:xfrm>
            <a:off x="4145501" y="314306"/>
            <a:ext cx="59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spc="100" dirty="0">
                <a:solidFill>
                  <a:schemeClr val="tx2">
                    <a:lumMod val="75000"/>
                  </a:schemeClr>
                </a:solidFill>
              </a:rPr>
              <a:t>輔以三個尺度的時間指標衡量模型準確度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2681F9-F161-2D48-BB5F-D1C0BA504BEC}"/>
              </a:ext>
            </a:extLst>
          </p:cNvPr>
          <p:cNvSpPr/>
          <p:nvPr/>
        </p:nvSpPr>
        <p:spPr>
          <a:xfrm>
            <a:off x="293875" y="2272031"/>
            <a:ext cx="1584000" cy="4320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/>
              <a:t>範例說明：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5AACA982-671F-455F-0134-36B15122EFE6}"/>
              </a:ext>
            </a:extLst>
          </p:cNvPr>
          <p:cNvGrpSpPr/>
          <p:nvPr/>
        </p:nvGrpSpPr>
        <p:grpSpPr>
          <a:xfrm>
            <a:off x="9500058" y="3000527"/>
            <a:ext cx="2199900" cy="942900"/>
            <a:chOff x="9500058" y="3148303"/>
            <a:chExt cx="2199900" cy="942900"/>
          </a:xfrm>
        </p:grpSpPr>
        <p:sp>
          <p:nvSpPr>
            <p:cNvPr id="21" name="Google Shape;1696;p46">
              <a:extLst>
                <a:ext uri="{FF2B5EF4-FFF2-40B4-BE49-F238E27FC236}">
                  <a16:creationId xmlns:a16="http://schemas.microsoft.com/office/drawing/2014/main" id="{06289DA5-70F3-A4D0-4340-C87B03107CB2}"/>
                </a:ext>
              </a:extLst>
            </p:cNvPr>
            <p:cNvSpPr/>
            <p:nvPr/>
          </p:nvSpPr>
          <p:spPr>
            <a:xfrm>
              <a:off x="9500058" y="3148303"/>
              <a:ext cx="2199900" cy="9429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7;p46">
              <a:extLst>
                <a:ext uri="{FF2B5EF4-FFF2-40B4-BE49-F238E27FC236}">
                  <a16:creationId xmlns:a16="http://schemas.microsoft.com/office/drawing/2014/main" id="{C4631557-8193-D7FD-03E9-4C2542C775CE}"/>
                </a:ext>
              </a:extLst>
            </p:cNvPr>
            <p:cNvSpPr txBox="1">
              <a:spLocks/>
            </p:cNvSpPr>
            <p:nvPr/>
          </p:nvSpPr>
          <p:spPr>
            <a:xfrm>
              <a:off x="9638958" y="3774512"/>
              <a:ext cx="1922100" cy="268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500" b="1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15 </a:t>
              </a:r>
              <a:r>
                <a:rPr lang="zh-TW" altLang="en-US" sz="1500" b="1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分鐘準確度</a:t>
              </a:r>
              <a:endParaRPr lang="en-US" sz="1500" b="1" dirty="0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Google Shape;1698;p46">
              <a:extLst>
                <a:ext uri="{FF2B5EF4-FFF2-40B4-BE49-F238E27FC236}">
                  <a16:creationId xmlns:a16="http://schemas.microsoft.com/office/drawing/2014/main" id="{C5C91448-0868-37F0-37C6-A27B491F9B35}"/>
                </a:ext>
              </a:extLst>
            </p:cNvPr>
            <p:cNvSpPr txBox="1">
              <a:spLocks/>
            </p:cNvSpPr>
            <p:nvPr/>
          </p:nvSpPr>
          <p:spPr>
            <a:xfrm>
              <a:off x="9638958" y="3302965"/>
              <a:ext cx="1922100" cy="420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sz="4000" b="1" dirty="0">
                  <a:solidFill>
                    <a:schemeClr val="bg1"/>
                  </a:solidFill>
                </a:rPr>
                <a:t>80%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31587EF3-7E9E-2C25-5C16-DB656A18E14A}"/>
              </a:ext>
            </a:extLst>
          </p:cNvPr>
          <p:cNvGrpSpPr/>
          <p:nvPr/>
        </p:nvGrpSpPr>
        <p:grpSpPr>
          <a:xfrm>
            <a:off x="9500058" y="4168583"/>
            <a:ext cx="2199900" cy="942900"/>
            <a:chOff x="9500058" y="3148303"/>
            <a:chExt cx="2199900" cy="942900"/>
          </a:xfrm>
        </p:grpSpPr>
        <p:sp>
          <p:nvSpPr>
            <p:cNvPr id="32" name="Google Shape;1696;p46">
              <a:extLst>
                <a:ext uri="{FF2B5EF4-FFF2-40B4-BE49-F238E27FC236}">
                  <a16:creationId xmlns:a16="http://schemas.microsoft.com/office/drawing/2014/main" id="{54D78D7C-C8FE-9FFA-79B8-5625C06E8D69}"/>
                </a:ext>
              </a:extLst>
            </p:cNvPr>
            <p:cNvSpPr/>
            <p:nvPr/>
          </p:nvSpPr>
          <p:spPr>
            <a:xfrm>
              <a:off x="9500058" y="3148303"/>
              <a:ext cx="2199900" cy="9429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97;p46">
              <a:extLst>
                <a:ext uri="{FF2B5EF4-FFF2-40B4-BE49-F238E27FC236}">
                  <a16:creationId xmlns:a16="http://schemas.microsoft.com/office/drawing/2014/main" id="{74B70499-ACC9-7F12-780E-B3222EF8BFDF}"/>
                </a:ext>
              </a:extLst>
            </p:cNvPr>
            <p:cNvSpPr txBox="1">
              <a:spLocks/>
            </p:cNvSpPr>
            <p:nvPr/>
          </p:nvSpPr>
          <p:spPr>
            <a:xfrm>
              <a:off x="9638958" y="3774512"/>
              <a:ext cx="1922100" cy="268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500" b="1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10 </a:t>
              </a:r>
              <a:r>
                <a:rPr lang="zh-TW" altLang="en-US" sz="1500" b="1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分鐘準確度</a:t>
              </a:r>
              <a:endParaRPr lang="en-US" sz="1500" b="1" dirty="0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" name="Google Shape;1698;p46">
              <a:extLst>
                <a:ext uri="{FF2B5EF4-FFF2-40B4-BE49-F238E27FC236}">
                  <a16:creationId xmlns:a16="http://schemas.microsoft.com/office/drawing/2014/main" id="{AABEEBB5-5DFA-B3BD-74DE-9859BDCEAC51}"/>
                </a:ext>
              </a:extLst>
            </p:cNvPr>
            <p:cNvSpPr txBox="1">
              <a:spLocks/>
            </p:cNvSpPr>
            <p:nvPr/>
          </p:nvSpPr>
          <p:spPr>
            <a:xfrm>
              <a:off x="9638958" y="3302965"/>
              <a:ext cx="1922100" cy="420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sz="4000" b="1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00A06F2-BCD0-7714-CC4C-90578EE5C469}"/>
              </a:ext>
            </a:extLst>
          </p:cNvPr>
          <p:cNvGrpSpPr/>
          <p:nvPr/>
        </p:nvGrpSpPr>
        <p:grpSpPr>
          <a:xfrm>
            <a:off x="9500058" y="5336639"/>
            <a:ext cx="2199900" cy="942900"/>
            <a:chOff x="9500058" y="3148303"/>
            <a:chExt cx="2199900" cy="942900"/>
          </a:xfrm>
        </p:grpSpPr>
        <p:sp>
          <p:nvSpPr>
            <p:cNvPr id="36" name="Google Shape;1696;p46">
              <a:extLst>
                <a:ext uri="{FF2B5EF4-FFF2-40B4-BE49-F238E27FC236}">
                  <a16:creationId xmlns:a16="http://schemas.microsoft.com/office/drawing/2014/main" id="{E6F4395F-54D3-50FC-3E6D-2BAE6C199037}"/>
                </a:ext>
              </a:extLst>
            </p:cNvPr>
            <p:cNvSpPr/>
            <p:nvPr/>
          </p:nvSpPr>
          <p:spPr>
            <a:xfrm>
              <a:off x="9500058" y="3148303"/>
              <a:ext cx="2199900" cy="9429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97;p46">
              <a:extLst>
                <a:ext uri="{FF2B5EF4-FFF2-40B4-BE49-F238E27FC236}">
                  <a16:creationId xmlns:a16="http://schemas.microsoft.com/office/drawing/2014/main" id="{C25CCCB7-9A08-2F8B-1A53-2210815AEAB8}"/>
                </a:ext>
              </a:extLst>
            </p:cNvPr>
            <p:cNvSpPr txBox="1">
              <a:spLocks/>
            </p:cNvSpPr>
            <p:nvPr/>
          </p:nvSpPr>
          <p:spPr>
            <a:xfrm>
              <a:off x="9638958" y="3774512"/>
              <a:ext cx="1922100" cy="268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500" b="1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5 </a:t>
              </a:r>
              <a:r>
                <a:rPr lang="zh-TW" altLang="en-US" sz="1500" b="1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分鐘準確度</a:t>
              </a:r>
              <a:endParaRPr lang="en-US" sz="1500" b="1" dirty="0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8" name="Google Shape;1698;p46">
              <a:extLst>
                <a:ext uri="{FF2B5EF4-FFF2-40B4-BE49-F238E27FC236}">
                  <a16:creationId xmlns:a16="http://schemas.microsoft.com/office/drawing/2014/main" id="{5C69CC5A-211A-1124-235E-59341E465059}"/>
                </a:ext>
              </a:extLst>
            </p:cNvPr>
            <p:cNvSpPr txBox="1">
              <a:spLocks/>
            </p:cNvSpPr>
            <p:nvPr/>
          </p:nvSpPr>
          <p:spPr>
            <a:xfrm>
              <a:off x="9638958" y="3302965"/>
              <a:ext cx="1922100" cy="420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" sz="4000" b="1" dirty="0">
                  <a:solidFill>
                    <a:schemeClr val="bg1"/>
                  </a:solidFill>
                </a:rPr>
                <a:t>40%</a:t>
              </a:r>
            </a:p>
          </p:txBody>
        </p:sp>
      </p:grpSp>
      <p:sp>
        <p:nvSpPr>
          <p:cNvPr id="39" name="投影片編號版面配置區 38">
            <a:extLst>
              <a:ext uri="{FF2B5EF4-FFF2-40B4-BE49-F238E27FC236}">
                <a16:creationId xmlns:a16="http://schemas.microsoft.com/office/drawing/2014/main" id="{C22C6DFD-9683-813E-28D1-776E7D630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E4DC92AA-7EF8-9113-3DF4-6D0E22DECBCA}"/>
              </a:ext>
            </a:extLst>
          </p:cNvPr>
          <p:cNvSpPr/>
          <p:nvPr/>
        </p:nvSpPr>
        <p:spPr>
          <a:xfrm>
            <a:off x="855755" y="954767"/>
            <a:ext cx="10600621" cy="1116000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77E212F-BF9F-4E35-464F-7883F3082C93}"/>
              </a:ext>
            </a:extLst>
          </p:cNvPr>
          <p:cNvSpPr txBox="1"/>
          <p:nvPr/>
        </p:nvSpPr>
        <p:spPr>
          <a:xfrm>
            <a:off x="996091" y="11276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zh-TW" altLang="en-US" sz="1800" dirty="0">
                <a:solidFill>
                  <a:schemeClr val="accent4">
                    <a:lumMod val="75000"/>
                  </a:schemeClr>
                </a:solidFill>
              </a:rPr>
              <a:t>準確度：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B0F1D5-2C42-86C5-CAE6-235D60E0F255}"/>
              </a:ext>
            </a:extLst>
          </p:cNvPr>
          <p:cNvSpPr txBox="1"/>
          <p:nvPr/>
        </p:nvSpPr>
        <p:spPr>
          <a:xfrm>
            <a:off x="1366096" y="1526121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zh-TW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【</a:t>
            </a:r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預測等候時間</a:t>
            </a:r>
            <a:r>
              <a:rPr lang="en-US" altLang="zh-TW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】</a:t>
            </a:r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落在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準確區間</a:t>
            </a:r>
            <a:r>
              <a:rPr lang="zh-TW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比例</a:t>
            </a:r>
            <a:endParaRPr lang="en-US" altLang="zh-TW" sz="16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084271A-EABE-FD78-EB6E-6161B3FF86E8}"/>
              </a:ext>
            </a:extLst>
          </p:cNvPr>
          <p:cNvCxnSpPr>
            <a:cxnSpLocks/>
          </p:cNvCxnSpPr>
          <p:nvPr/>
        </p:nvCxnSpPr>
        <p:spPr>
          <a:xfrm flipV="1">
            <a:off x="5202058" y="1401281"/>
            <a:ext cx="1065281" cy="615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5A8015-EEB4-22B9-076F-834A781C7F03}"/>
              </a:ext>
            </a:extLst>
          </p:cNvPr>
          <p:cNvSpPr txBox="1"/>
          <p:nvPr/>
        </p:nvSpPr>
        <p:spPr>
          <a:xfrm>
            <a:off x="7323128" y="1537408"/>
            <a:ext cx="9541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400" b="1" spc="100" dirty="0">
                <a:solidFill>
                  <a:schemeClr val="bg1">
                    <a:lumMod val="50000"/>
                  </a:schemeClr>
                </a:solidFill>
              </a:rPr>
              <a:t>實際</a:t>
            </a:r>
            <a:endParaRPr lang="en-US" altLang="zh-TW" sz="1400" b="1" spc="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TW" altLang="en-US" sz="1400" b="1" spc="100" dirty="0">
                <a:solidFill>
                  <a:schemeClr val="bg1">
                    <a:lumMod val="50000"/>
                  </a:schemeClr>
                </a:solidFill>
              </a:rPr>
              <a:t>等候時間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F47E3A4-96D2-474A-D33F-74D6D91CA617}"/>
              </a:ext>
            </a:extLst>
          </p:cNvPr>
          <p:cNvSpPr/>
          <p:nvPr/>
        </p:nvSpPr>
        <p:spPr>
          <a:xfrm>
            <a:off x="9274533" y="1296357"/>
            <a:ext cx="81280" cy="21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DA1200-1D94-8FFF-80FC-6CE41CC669B3}"/>
              </a:ext>
            </a:extLst>
          </p:cNvPr>
          <p:cNvSpPr/>
          <p:nvPr/>
        </p:nvSpPr>
        <p:spPr>
          <a:xfrm>
            <a:off x="6216539" y="1296357"/>
            <a:ext cx="81280" cy="21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6B75F5A-083F-1D3A-1CA7-F284E6BE138D}"/>
              </a:ext>
            </a:extLst>
          </p:cNvPr>
          <p:cNvSpPr txBox="1"/>
          <p:nvPr/>
        </p:nvSpPr>
        <p:spPr>
          <a:xfrm>
            <a:off x="6753610" y="1049627"/>
            <a:ext cx="56938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400" b="1" spc="100" dirty="0">
                <a:solidFill>
                  <a:srgbClr val="797E39"/>
                </a:solidFill>
              </a:rPr>
              <a:t>準確</a:t>
            </a:r>
            <a:endParaRPr lang="zh-TW" altLang="en-US" sz="1400" dirty="0">
              <a:solidFill>
                <a:srgbClr val="797E39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3BCFAE2-C043-9517-83CD-9858C0A73EF6}"/>
              </a:ext>
            </a:extLst>
          </p:cNvPr>
          <p:cNvSpPr txBox="1"/>
          <p:nvPr/>
        </p:nvSpPr>
        <p:spPr>
          <a:xfrm>
            <a:off x="8317121" y="1049627"/>
            <a:ext cx="56938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400" b="1" spc="100" dirty="0">
                <a:solidFill>
                  <a:srgbClr val="797E39"/>
                </a:solidFill>
              </a:rPr>
              <a:t>準確</a:t>
            </a:r>
            <a:endParaRPr lang="zh-TW" altLang="en-US" sz="1400" dirty="0">
              <a:solidFill>
                <a:srgbClr val="797E39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08C7EFA-F844-4380-6108-1C5E52C97191}"/>
              </a:ext>
            </a:extLst>
          </p:cNvPr>
          <p:cNvSpPr txBox="1"/>
          <p:nvPr/>
        </p:nvSpPr>
        <p:spPr>
          <a:xfrm>
            <a:off x="9480133" y="1049627"/>
            <a:ext cx="761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400" b="1" spc="100" dirty="0">
                <a:solidFill>
                  <a:schemeClr val="accent1"/>
                </a:solidFill>
              </a:rPr>
              <a:t>不準確</a:t>
            </a:r>
            <a:endParaRPr lang="zh-TW" altLang="en-US" sz="1400" dirty="0">
              <a:solidFill>
                <a:schemeClr val="accent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5FF7E39-12E4-8EA9-490F-BDBEB0450FD9}"/>
              </a:ext>
            </a:extLst>
          </p:cNvPr>
          <p:cNvSpPr txBox="1"/>
          <p:nvPr/>
        </p:nvSpPr>
        <p:spPr>
          <a:xfrm>
            <a:off x="5338661" y="1049627"/>
            <a:ext cx="761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400" b="1" spc="100" dirty="0">
                <a:solidFill>
                  <a:schemeClr val="accent1"/>
                </a:solidFill>
              </a:rPr>
              <a:t>不準確</a:t>
            </a:r>
            <a:endParaRPr lang="zh-TW" altLang="en-US" sz="1400" dirty="0">
              <a:solidFill>
                <a:schemeClr val="accent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37EDB5A-646B-5BE8-49B8-4333C4F5BC2F}"/>
              </a:ext>
            </a:extLst>
          </p:cNvPr>
          <p:cNvSpPr txBox="1"/>
          <p:nvPr/>
        </p:nvSpPr>
        <p:spPr>
          <a:xfrm>
            <a:off x="8768388" y="1537408"/>
            <a:ext cx="109356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400" b="1" spc="100" dirty="0">
                <a:solidFill>
                  <a:schemeClr val="bg1">
                    <a:lumMod val="50000"/>
                  </a:schemeClr>
                </a:solidFill>
              </a:rPr>
              <a:t>+15</a:t>
            </a:r>
            <a:r>
              <a:rPr lang="zh-TW" altLang="en-US" sz="1400" b="1" spc="100" dirty="0">
                <a:solidFill>
                  <a:schemeClr val="bg1">
                    <a:lumMod val="50000"/>
                  </a:schemeClr>
                </a:solidFill>
              </a:rPr>
              <a:t> 分鐘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91C1AF-7339-BF86-B972-C3E2DA65DB3E}"/>
              </a:ext>
            </a:extLst>
          </p:cNvPr>
          <p:cNvSpPr txBox="1"/>
          <p:nvPr/>
        </p:nvSpPr>
        <p:spPr>
          <a:xfrm>
            <a:off x="5739055" y="1537408"/>
            <a:ext cx="102463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400" b="1" spc="100" dirty="0">
                <a:solidFill>
                  <a:schemeClr val="bg1">
                    <a:lumMod val="50000"/>
                  </a:schemeClr>
                </a:solidFill>
              </a:rPr>
              <a:t>-15</a:t>
            </a:r>
            <a:r>
              <a:rPr lang="zh-TW" altLang="en-US" sz="1400" b="1" spc="100" dirty="0">
                <a:solidFill>
                  <a:schemeClr val="bg1">
                    <a:lumMod val="50000"/>
                  </a:schemeClr>
                </a:solidFill>
              </a:rPr>
              <a:t> 分鐘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156D174B-DA5D-16AB-9E21-70857A88B6B4}"/>
              </a:ext>
            </a:extLst>
          </p:cNvPr>
          <p:cNvCxnSpPr>
            <a:cxnSpLocks/>
          </p:cNvCxnSpPr>
          <p:nvPr/>
        </p:nvCxnSpPr>
        <p:spPr>
          <a:xfrm flipV="1">
            <a:off x="6297819" y="1401281"/>
            <a:ext cx="2976714" cy="6152"/>
          </a:xfrm>
          <a:prstGeom prst="line">
            <a:avLst/>
          </a:prstGeom>
          <a:ln w="19050">
            <a:solidFill>
              <a:srgbClr val="797E3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AFEEE3D3-7887-AD2E-C6F6-5A09C2ADD9C5}"/>
              </a:ext>
            </a:extLst>
          </p:cNvPr>
          <p:cNvSpPr/>
          <p:nvPr/>
        </p:nvSpPr>
        <p:spPr>
          <a:xfrm>
            <a:off x="7712059" y="1314357"/>
            <a:ext cx="180000" cy="180000"/>
          </a:xfrm>
          <a:prstGeom prst="ellipse">
            <a:avLst/>
          </a:prstGeom>
          <a:solidFill>
            <a:srgbClr val="79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AC6A6F8-AFCB-5BBE-5FE5-31A00680ABD9}"/>
              </a:ext>
            </a:extLst>
          </p:cNvPr>
          <p:cNvCxnSpPr>
            <a:cxnSpLocks/>
          </p:cNvCxnSpPr>
          <p:nvPr/>
        </p:nvCxnSpPr>
        <p:spPr>
          <a:xfrm flipV="1">
            <a:off x="9355813" y="1401281"/>
            <a:ext cx="1065281" cy="615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5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7;p36">
            <a:extLst>
              <a:ext uri="{FF2B5EF4-FFF2-40B4-BE49-F238E27FC236}">
                <a16:creationId xmlns:a16="http://schemas.microsoft.com/office/drawing/2014/main" id="{E91CD473-CEAA-FB1F-70A7-271E96A1F99F}"/>
              </a:ext>
            </a:extLst>
          </p:cNvPr>
          <p:cNvSpPr/>
          <p:nvPr/>
        </p:nvSpPr>
        <p:spPr>
          <a:xfrm flipH="1">
            <a:off x="1094457" y="982611"/>
            <a:ext cx="1750800" cy="1750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/>
          </a:p>
        </p:txBody>
      </p:sp>
      <p:sp>
        <p:nvSpPr>
          <p:cNvPr id="3" name="Google Shape;1278;p36">
            <a:extLst>
              <a:ext uri="{FF2B5EF4-FFF2-40B4-BE49-F238E27FC236}">
                <a16:creationId xmlns:a16="http://schemas.microsoft.com/office/drawing/2014/main" id="{33C54A2E-96CD-3050-959A-471A4A7BC314}"/>
              </a:ext>
            </a:extLst>
          </p:cNvPr>
          <p:cNvSpPr txBox="1">
            <a:spLocks/>
          </p:cNvSpPr>
          <p:nvPr/>
        </p:nvSpPr>
        <p:spPr>
          <a:xfrm>
            <a:off x="963167" y="3088133"/>
            <a:ext cx="6357600" cy="201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solidFill>
                  <a:schemeClr val="bg1"/>
                </a:solidFill>
              </a:rPr>
              <a:t>成果效益與</a:t>
            </a:r>
            <a:endParaRPr lang="en-US" altLang="zh-TW" sz="5400" b="1" dirty="0">
              <a:solidFill>
                <a:schemeClr val="bg1"/>
              </a:solidFill>
            </a:endParaRPr>
          </a:p>
          <a:p>
            <a:r>
              <a:rPr lang="zh-TW" altLang="en-US" sz="5400" b="1" dirty="0">
                <a:solidFill>
                  <a:schemeClr val="bg1"/>
                </a:solidFill>
              </a:rPr>
              <a:t>完成之工作</a:t>
            </a:r>
          </a:p>
        </p:txBody>
      </p:sp>
      <p:sp>
        <p:nvSpPr>
          <p:cNvPr id="4" name="Google Shape;1279;p36">
            <a:extLst>
              <a:ext uri="{FF2B5EF4-FFF2-40B4-BE49-F238E27FC236}">
                <a16:creationId xmlns:a16="http://schemas.microsoft.com/office/drawing/2014/main" id="{FFD8C284-3788-0666-06B6-FC6A855BD912}"/>
              </a:ext>
            </a:extLst>
          </p:cNvPr>
          <p:cNvSpPr txBox="1">
            <a:spLocks/>
          </p:cNvSpPr>
          <p:nvPr/>
        </p:nvSpPr>
        <p:spPr>
          <a:xfrm>
            <a:off x="1085313" y="1285923"/>
            <a:ext cx="1750800" cy="1235600"/>
          </a:xfrm>
          <a:prstGeom prst="rect">
            <a:avLst/>
          </a:prstGeom>
        </p:spPr>
        <p:txBody>
          <a:bodyPr spcFirstLastPara="1" wrap="square" lIns="121900" tIns="73133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7200" i="1" dirty="0">
                <a:ln w="19050">
                  <a:solidFill>
                    <a:schemeClr val="accent4"/>
                  </a:solidFill>
                </a:ln>
                <a:noFill/>
              </a:rPr>
              <a:t>03</a:t>
            </a:r>
          </a:p>
        </p:txBody>
      </p:sp>
      <p:sp>
        <p:nvSpPr>
          <p:cNvPr id="6" name="Google Shape;1281;p36">
            <a:extLst>
              <a:ext uri="{FF2B5EF4-FFF2-40B4-BE49-F238E27FC236}">
                <a16:creationId xmlns:a16="http://schemas.microsoft.com/office/drawing/2014/main" id="{E171073C-C585-F8A7-8CB0-ED25C6EA676C}"/>
              </a:ext>
            </a:extLst>
          </p:cNvPr>
          <p:cNvSpPr/>
          <p:nvPr/>
        </p:nvSpPr>
        <p:spPr>
          <a:xfrm>
            <a:off x="7572401" y="5738318"/>
            <a:ext cx="403633" cy="402533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7" name="Google Shape;1282;p36">
            <a:extLst>
              <a:ext uri="{FF2B5EF4-FFF2-40B4-BE49-F238E27FC236}">
                <a16:creationId xmlns:a16="http://schemas.microsoft.com/office/drawing/2014/main" id="{3BA741E9-F8B3-C4B3-CFB9-FCE146FB9C04}"/>
              </a:ext>
            </a:extLst>
          </p:cNvPr>
          <p:cNvSpPr/>
          <p:nvPr/>
        </p:nvSpPr>
        <p:spPr>
          <a:xfrm>
            <a:off x="8230769" y="654499"/>
            <a:ext cx="403633" cy="402533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ED857441-BD8D-7F2F-EE11-EBD9F1818BB0}"/>
              </a:ext>
            </a:extLst>
          </p:cNvPr>
          <p:cNvGrpSpPr/>
          <p:nvPr/>
        </p:nvGrpSpPr>
        <p:grpSpPr>
          <a:xfrm>
            <a:off x="7565273" y="918417"/>
            <a:ext cx="5004000" cy="5004000"/>
            <a:chOff x="7565273" y="918417"/>
            <a:chExt cx="5004000" cy="5004000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18D372D-5CD0-6520-9FC8-CF31B78144A6}"/>
                </a:ext>
              </a:extLst>
            </p:cNvPr>
            <p:cNvSpPr/>
            <p:nvPr/>
          </p:nvSpPr>
          <p:spPr>
            <a:xfrm>
              <a:off x="7565273" y="918417"/>
              <a:ext cx="5004000" cy="5004000"/>
            </a:xfrm>
            <a:prstGeom prst="ellipse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6" name="圖片 65" descr="一張含有 桌, 杯子, 食物, 室內 的圖片&#10;&#10;自動產生的描述">
              <a:extLst>
                <a:ext uri="{FF2B5EF4-FFF2-40B4-BE49-F238E27FC236}">
                  <a16:creationId xmlns:a16="http://schemas.microsoft.com/office/drawing/2014/main" id="{F2C13777-F92F-C2FF-56AA-B9C802C00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7" r="20323"/>
            <a:stretch/>
          </p:blipFill>
          <p:spPr>
            <a:xfrm>
              <a:off x="7655273" y="1008417"/>
              <a:ext cx="4824000" cy="48240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353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42">
            <a:extLst>
              <a:ext uri="{FF2B5EF4-FFF2-40B4-BE49-F238E27FC236}">
                <a16:creationId xmlns:a16="http://schemas.microsoft.com/office/drawing/2014/main" id="{8DA4B1DC-AFCE-1A6E-61F8-4EE22D83A73E}"/>
              </a:ext>
            </a:extLst>
          </p:cNvPr>
          <p:cNvSpPr/>
          <p:nvPr/>
        </p:nvSpPr>
        <p:spPr>
          <a:xfrm>
            <a:off x="210000" y="1081197"/>
            <a:ext cx="11772000" cy="5259782"/>
          </a:xfrm>
          <a:prstGeom prst="roundRect">
            <a:avLst>
              <a:gd name="adj" fmla="val 6118"/>
            </a:avLst>
          </a:prstGeom>
          <a:solidFill>
            <a:srgbClr val="F9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A43BBD-8A9D-F36C-B782-CE9F6BA2B0B8}"/>
              </a:ext>
            </a:extLst>
          </p:cNvPr>
          <p:cNvSpPr/>
          <p:nvPr/>
        </p:nvSpPr>
        <p:spPr>
          <a:xfrm>
            <a:off x="988208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異常偵測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60268F-AF28-689B-902C-E13396C7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0" y="1981647"/>
            <a:ext cx="5260563" cy="29321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583216-A877-9956-7741-AD80DE6A6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32"/>
          <a:stretch/>
        </p:blipFill>
        <p:spPr>
          <a:xfrm>
            <a:off x="6232901" y="1981648"/>
            <a:ext cx="5586973" cy="2932181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F131710E-8C65-2D8A-09BB-6BE642C3C760}"/>
              </a:ext>
            </a:extLst>
          </p:cNvPr>
          <p:cNvSpPr/>
          <p:nvPr/>
        </p:nvSpPr>
        <p:spPr>
          <a:xfrm rot="20223530">
            <a:off x="2730584" y="3272311"/>
            <a:ext cx="2635889" cy="1095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4735EC45-5DA1-AE11-3A68-68112C8D0EE6}"/>
              </a:ext>
            </a:extLst>
          </p:cNvPr>
          <p:cNvSpPr/>
          <p:nvPr/>
        </p:nvSpPr>
        <p:spPr>
          <a:xfrm rot="5400000">
            <a:off x="4968284" y="3298187"/>
            <a:ext cx="1854437" cy="299103"/>
          </a:xfrm>
          <a:prstGeom prst="triangle">
            <a:avLst/>
          </a:prstGeom>
          <a:solidFill>
            <a:srgbClr val="797E39"/>
          </a:solidFill>
          <a:ln>
            <a:solidFill>
              <a:srgbClr val="F5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: 圓角 18">
            <a:extLst>
              <a:ext uri="{FF2B5EF4-FFF2-40B4-BE49-F238E27FC236}">
                <a16:creationId xmlns:a16="http://schemas.microsoft.com/office/drawing/2014/main" id="{E8237496-E912-B56C-229A-681E195C8027}"/>
              </a:ext>
            </a:extLst>
          </p:cNvPr>
          <p:cNvSpPr/>
          <p:nvPr/>
        </p:nvSpPr>
        <p:spPr>
          <a:xfrm>
            <a:off x="1936455" y="1372085"/>
            <a:ext cx="1982732" cy="398854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/>
              <a:t>發現</a:t>
            </a:r>
          </a:p>
        </p:txBody>
      </p:sp>
      <p:sp>
        <p:nvSpPr>
          <p:cNvPr id="14" name="矩形: 圓角 18">
            <a:extLst>
              <a:ext uri="{FF2B5EF4-FFF2-40B4-BE49-F238E27FC236}">
                <a16:creationId xmlns:a16="http://schemas.microsoft.com/office/drawing/2014/main" id="{C3C7A2F1-4B28-5FA9-CC1C-4A6DB15D9F81}"/>
              </a:ext>
            </a:extLst>
          </p:cNvPr>
          <p:cNvSpPr/>
          <p:nvPr/>
        </p:nvSpPr>
        <p:spPr>
          <a:xfrm>
            <a:off x="8035021" y="1372085"/>
            <a:ext cx="1982732" cy="398854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/>
              <a:t>結果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BDFCF5-0491-2AED-1AAB-1870F3CBEDC5}"/>
              </a:ext>
            </a:extLst>
          </p:cNvPr>
          <p:cNvSpPr txBox="1"/>
          <p:nvPr/>
        </p:nvSpPr>
        <p:spPr>
          <a:xfrm>
            <a:off x="880216" y="5081344"/>
            <a:ext cx="4289989" cy="115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1600" dirty="0"/>
              <a:t>於初版預測發現模型有低估情況，實際與出題方了解，是因為有部分客戶過號後入店用餐，導致等候時間較長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817D98F-6E57-7571-E312-50B7E47BAD71}"/>
              </a:ext>
            </a:extLst>
          </p:cNvPr>
          <p:cNvSpPr txBox="1"/>
          <p:nvPr/>
        </p:nvSpPr>
        <p:spPr>
          <a:xfrm>
            <a:off x="6881392" y="5093467"/>
            <a:ext cx="4289989" cy="78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1600" dirty="0"/>
              <a:t>目前使用異常偵測</a:t>
            </a:r>
            <a:r>
              <a:rPr kumimoji="1" lang="en-US" altLang="zh-TW" sz="1600" dirty="0"/>
              <a:t>(Isolation Forest)</a:t>
            </a:r>
            <a:r>
              <a:rPr kumimoji="1" lang="zh-TW" altLang="en-US" sz="1600" dirty="0"/>
              <a:t>，偵測異常值並排除。</a:t>
            </a:r>
          </a:p>
        </p:txBody>
      </p:sp>
    </p:spTree>
    <p:extLst>
      <p:ext uri="{BB962C8B-B14F-4D97-AF65-F5344CB8AC3E}">
        <p14:creationId xmlns:p14="http://schemas.microsoft.com/office/powerpoint/2010/main" val="193218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A43BBD-8A9D-F36C-B782-CE9F6BA2B0B8}"/>
              </a:ext>
            </a:extLst>
          </p:cNvPr>
          <p:cNvSpPr/>
          <p:nvPr/>
        </p:nvSpPr>
        <p:spPr>
          <a:xfrm>
            <a:off x="988208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模型結果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4DDEC7F-2DED-E7D0-6A6B-50850297D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81349"/>
              </p:ext>
            </p:extLst>
          </p:nvPr>
        </p:nvGraphicFramePr>
        <p:xfrm>
          <a:off x="401652" y="1703712"/>
          <a:ext cx="11184346" cy="4180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453">
                  <a:extLst>
                    <a:ext uri="{9D8B030D-6E8A-4147-A177-3AD203B41FA5}">
                      <a16:colId xmlns:a16="http://schemas.microsoft.com/office/drawing/2014/main" val="540514593"/>
                    </a:ext>
                  </a:extLst>
                </a:gridCol>
                <a:gridCol w="2051055">
                  <a:extLst>
                    <a:ext uri="{9D8B030D-6E8A-4147-A177-3AD203B41FA5}">
                      <a16:colId xmlns:a16="http://schemas.microsoft.com/office/drawing/2014/main" val="3555508247"/>
                    </a:ext>
                  </a:extLst>
                </a:gridCol>
                <a:gridCol w="2300946">
                  <a:extLst>
                    <a:ext uri="{9D8B030D-6E8A-4147-A177-3AD203B41FA5}">
                      <a16:colId xmlns:a16="http://schemas.microsoft.com/office/drawing/2014/main" val="1964038797"/>
                    </a:ext>
                  </a:extLst>
                </a:gridCol>
                <a:gridCol w="2300946">
                  <a:extLst>
                    <a:ext uri="{9D8B030D-6E8A-4147-A177-3AD203B41FA5}">
                      <a16:colId xmlns:a16="http://schemas.microsoft.com/office/drawing/2014/main" val="3765481344"/>
                    </a:ext>
                  </a:extLst>
                </a:gridCol>
                <a:gridCol w="2300946">
                  <a:extLst>
                    <a:ext uri="{9D8B030D-6E8A-4147-A177-3AD203B41FA5}">
                      <a16:colId xmlns:a16="http://schemas.microsoft.com/office/drawing/2014/main" val="4287155575"/>
                    </a:ext>
                  </a:extLst>
                </a:gridCol>
              </a:tblGrid>
              <a:tr h="832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spc="100" baseline="0" dirty="0">
                          <a:latin typeface="+mn-lt"/>
                          <a:ea typeface="+mn-ea"/>
                        </a:rPr>
                        <a:t>訓練</a:t>
                      </a:r>
                      <a:r>
                        <a:rPr lang="en-US" altLang="zh-TW" sz="1800" b="1" spc="100" baseline="0" dirty="0">
                          <a:latin typeface="+mn-lt"/>
                          <a:ea typeface="+mn-ea"/>
                        </a:rPr>
                        <a:t>/</a:t>
                      </a:r>
                      <a:r>
                        <a:rPr lang="zh-TW" altLang="en-US" sz="1800" b="1" spc="100" baseline="0" dirty="0">
                          <a:latin typeface="+mn-lt"/>
                          <a:ea typeface="+mn-ea"/>
                        </a:rPr>
                        <a:t>驗證</a:t>
                      </a:r>
                      <a:r>
                        <a:rPr lang="en-US" altLang="zh-TW" sz="1800" b="1" spc="100" baseline="0" dirty="0">
                          <a:latin typeface="+mn-lt"/>
                          <a:ea typeface="+mn-ea"/>
                        </a:rPr>
                        <a:t>/</a:t>
                      </a:r>
                      <a:r>
                        <a:rPr lang="zh-TW" altLang="en-US" sz="1800" b="1" spc="100" baseline="0" dirty="0">
                          <a:latin typeface="+mn-lt"/>
                          <a:ea typeface="+mn-ea"/>
                        </a:rPr>
                        <a:t>測試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spc="100" baseline="0" dirty="0" err="1">
                          <a:latin typeface="+mn-lt"/>
                          <a:ea typeface="+mn-ea"/>
                        </a:rPr>
                        <a:t>XGBoost</a:t>
                      </a:r>
                      <a:endParaRPr lang="zh-TW" altLang="en-US" sz="1800" b="1" spc="100" baseline="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spc="100" baseline="0" dirty="0" err="1">
                          <a:latin typeface="+mn-lt"/>
                          <a:ea typeface="+mn-ea"/>
                        </a:rPr>
                        <a:t>LightGBM</a:t>
                      </a:r>
                      <a:endParaRPr lang="en-US" altLang="zh-TW" sz="1800" b="1" spc="100" baseline="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A8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spc="100" baseline="0" dirty="0" err="1">
                          <a:latin typeface="+mn-lt"/>
                          <a:ea typeface="+mn-ea"/>
                        </a:rPr>
                        <a:t>TabNet</a:t>
                      </a:r>
                      <a:endParaRPr lang="en-US" altLang="zh-TW" sz="1800" b="1" spc="100" baseline="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spc="100" baseline="0" dirty="0">
                          <a:latin typeface="+mn-lt"/>
                          <a:ea typeface="+mn-ea"/>
                        </a:rPr>
                        <a:t>Final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14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475277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zh-TW" altLang="en-US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TW" altLang="en-US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分鐘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55% / 30% / 30%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50% / 34% / 32%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38% / 33% / 32%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5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46% / 34% / 33%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970526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zh-TW" altLang="en-US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zh-TW" altLang="en-US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分鐘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75% / 52% / 55%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77% / 59% / 57%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65% / 58% / 58%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5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73% / 58% / 58%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40723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zh-TW" altLang="en-US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zh-TW" altLang="en-US" sz="18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分鐘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82% / 67% / 70%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88% / 74% / 74%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79% / 72% / 72%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5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84% / 73% / 73%</a:t>
                      </a:r>
                      <a:endParaRPr lang="zh-TW" altLang="en-US" sz="1600" b="1" kern="12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4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8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A43BBD-8A9D-F36C-B782-CE9F6BA2B0B8}"/>
              </a:ext>
            </a:extLst>
          </p:cNvPr>
          <p:cNvSpPr/>
          <p:nvPr/>
        </p:nvSpPr>
        <p:spPr>
          <a:xfrm>
            <a:off x="988208" y="112555"/>
            <a:ext cx="2044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變數重要性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358925A-4008-1C19-3DE4-49DE88623357}"/>
              </a:ext>
            </a:extLst>
          </p:cNvPr>
          <p:cNvSpPr txBox="1"/>
          <p:nvPr/>
        </p:nvSpPr>
        <p:spPr>
          <a:xfrm>
            <a:off x="4145501" y="314306"/>
            <a:ext cx="6543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spc="100" dirty="0">
                <a:solidFill>
                  <a:schemeClr val="tx2">
                    <a:lumMod val="75000"/>
                  </a:schemeClr>
                </a:solidFill>
              </a:rPr>
              <a:t>透過 </a:t>
            </a:r>
            <a:r>
              <a:rPr lang="en-US" altLang="zh-TW" sz="2400" b="1" spc="100" dirty="0">
                <a:solidFill>
                  <a:schemeClr val="tx2">
                    <a:lumMod val="75000"/>
                  </a:schemeClr>
                </a:solidFill>
              </a:rPr>
              <a:t>SHAP </a:t>
            </a:r>
            <a:r>
              <a:rPr lang="zh-TW" altLang="en-US" sz="2400" b="1" spc="100" dirty="0">
                <a:solidFill>
                  <a:schemeClr val="tx2">
                    <a:lumMod val="75000"/>
                  </a:schemeClr>
                </a:solidFill>
              </a:rPr>
              <a:t>指標解釋變數對排隊時間的貢獻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5CDD1A-2315-3F1E-726A-438600F55914}"/>
              </a:ext>
            </a:extLst>
          </p:cNvPr>
          <p:cNvGrpSpPr/>
          <p:nvPr/>
        </p:nvGrpSpPr>
        <p:grpSpPr>
          <a:xfrm>
            <a:off x="6499166" y="925245"/>
            <a:ext cx="4968000" cy="5526614"/>
            <a:chOff x="1140954" y="985764"/>
            <a:chExt cx="4968000" cy="5526614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262FBB3E-CF66-5DA3-4154-238AF2E351B5}"/>
                </a:ext>
              </a:extLst>
            </p:cNvPr>
            <p:cNvSpPr/>
            <p:nvPr/>
          </p:nvSpPr>
          <p:spPr>
            <a:xfrm>
              <a:off x="1140954" y="1292378"/>
              <a:ext cx="4968000" cy="5220000"/>
            </a:xfrm>
            <a:prstGeom prst="roundRect">
              <a:avLst>
                <a:gd name="adj" fmla="val 1417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500A573-05CF-D6A4-BF45-DB3E5CAF2861}"/>
                </a:ext>
              </a:extLst>
            </p:cNvPr>
            <p:cNvSpPr/>
            <p:nvPr/>
          </p:nvSpPr>
          <p:spPr>
            <a:xfrm>
              <a:off x="1665715" y="2369666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797E39"/>
                  </a:solidFill>
                </a:rPr>
                <a:t>高</a:t>
              </a:r>
              <a:endParaRPr lang="en-US" altLang="zh-TW" b="1" dirty="0">
                <a:solidFill>
                  <a:srgbClr val="797E39"/>
                </a:solidFill>
              </a:endParaRPr>
            </a:p>
          </p:txBody>
        </p:sp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4627C96-82F1-2FD7-15FA-00747420B113}"/>
                </a:ext>
              </a:extLst>
            </p:cNvPr>
            <p:cNvSpPr/>
            <p:nvPr/>
          </p:nvSpPr>
          <p:spPr>
            <a:xfrm>
              <a:off x="2677691" y="1927459"/>
              <a:ext cx="252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現場排隊</a:t>
              </a:r>
              <a:r>
                <a:rPr lang="zh-TW" altLang="en-US" sz="1300" b="1">
                  <a:solidFill>
                    <a:schemeClr val="tx1"/>
                  </a:solidFill>
                </a:rPr>
                <a:t>人數 </a:t>
              </a:r>
              <a:r>
                <a:rPr lang="en-US" altLang="zh-TW" sz="1300" b="1" dirty="0">
                  <a:solidFill>
                    <a:schemeClr val="tx1"/>
                  </a:solidFill>
                </a:rPr>
                <a:t>(</a:t>
              </a:r>
              <a:r>
                <a:rPr lang="zh-TW" altLang="en-US" sz="1300" b="1" dirty="0">
                  <a:solidFill>
                    <a:schemeClr val="tx1"/>
                  </a:solidFill>
                </a:rPr>
                <a:t>未</a:t>
              </a:r>
              <a:r>
                <a:rPr lang="zh-TW" altLang="en-US" sz="1300" b="1">
                  <a:solidFill>
                    <a:schemeClr val="tx1"/>
                  </a:solidFill>
                </a:rPr>
                <a:t>點餐</a:t>
              </a:r>
              <a:r>
                <a:rPr lang="en-US" altLang="zh-TW" sz="1300" b="1" dirty="0">
                  <a:solidFill>
                    <a:schemeClr val="tx1"/>
                  </a:solidFill>
                </a:rPr>
                <a:t>)</a:t>
              </a:r>
              <a:endParaRPr lang="zh-TW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D28631EC-FAE9-E8C5-264B-85EB5CF50E31}"/>
                </a:ext>
              </a:extLst>
            </p:cNvPr>
            <p:cNvSpPr/>
            <p:nvPr/>
          </p:nvSpPr>
          <p:spPr>
            <a:xfrm>
              <a:off x="2677691" y="2397595"/>
              <a:ext cx="252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該組客人人數</a:t>
              </a: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5D689F52-221F-0B15-003D-840AEFEDFE91}"/>
                </a:ext>
              </a:extLst>
            </p:cNvPr>
            <p:cNvSpPr/>
            <p:nvPr/>
          </p:nvSpPr>
          <p:spPr>
            <a:xfrm>
              <a:off x="2677691" y="2867732"/>
              <a:ext cx="252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現場排隊組數 </a:t>
              </a:r>
              <a:r>
                <a:rPr lang="en-US" altLang="zh-TW" sz="1300" b="1" dirty="0">
                  <a:solidFill>
                    <a:schemeClr val="tx1"/>
                  </a:solidFill>
                </a:rPr>
                <a:t>(</a:t>
              </a:r>
              <a:r>
                <a:rPr lang="zh-TW" altLang="en-US" sz="1300" b="1" dirty="0">
                  <a:solidFill>
                    <a:schemeClr val="tx1"/>
                  </a:solidFill>
                </a:rPr>
                <a:t>未點餐</a:t>
              </a:r>
              <a:r>
                <a:rPr lang="en-US" altLang="zh-TW" sz="1300" b="1" dirty="0">
                  <a:solidFill>
                    <a:schemeClr val="tx1"/>
                  </a:solidFill>
                </a:rPr>
                <a:t>)</a:t>
              </a:r>
              <a:endParaRPr lang="zh-TW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B143FED1-2135-B1A4-C66F-0C9BDDF2717C}"/>
                </a:ext>
              </a:extLst>
            </p:cNvPr>
            <p:cNvSpPr/>
            <p:nvPr/>
          </p:nvSpPr>
          <p:spPr>
            <a:xfrm>
              <a:off x="1140955" y="985764"/>
              <a:ext cx="2520000" cy="68525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</a:rPr>
                <a:t>　重要變數</a:t>
              </a:r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BC7CC8-A161-6C92-0260-7DB3C8D47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449" y="1057350"/>
              <a:ext cx="507637" cy="507637"/>
            </a:xfrm>
            <a:prstGeom prst="rect">
              <a:avLst/>
            </a:prstGeom>
          </p:spPr>
        </p:pic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E9CD8434-DC2B-5ECC-24DF-FECA8EFFAB9D}"/>
                </a:ext>
              </a:extLst>
            </p:cNvPr>
            <p:cNvSpPr/>
            <p:nvPr/>
          </p:nvSpPr>
          <p:spPr>
            <a:xfrm>
              <a:off x="1599582" y="2140332"/>
              <a:ext cx="828000" cy="82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/>
                <a:t>高</a:t>
              </a: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F8E8B41D-38C0-DD7C-0640-D8B85430207E}"/>
                </a:ext>
              </a:extLst>
            </p:cNvPr>
            <p:cNvCxnSpPr>
              <a:cxnSpLocks/>
            </p:cNvCxnSpPr>
            <p:nvPr/>
          </p:nvCxnSpPr>
          <p:spPr>
            <a:xfrm>
              <a:off x="1491107" y="3506035"/>
              <a:ext cx="418492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F484D6B8-A3BB-65B9-EECF-AF58A27F9B37}"/>
                </a:ext>
              </a:extLst>
            </p:cNvPr>
            <p:cNvSpPr/>
            <p:nvPr/>
          </p:nvSpPr>
          <p:spPr>
            <a:xfrm>
              <a:off x="2677691" y="3733690"/>
              <a:ext cx="252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過去</a:t>
              </a:r>
              <a:r>
                <a:rPr lang="en-US" altLang="zh-TW" sz="1300" b="1" dirty="0">
                  <a:solidFill>
                    <a:schemeClr val="tx1"/>
                  </a:solidFill>
                </a:rPr>
                <a:t>1</a:t>
              </a:r>
              <a:r>
                <a:rPr lang="zh-TW" altLang="en-US" sz="1300" b="1" dirty="0">
                  <a:solidFill>
                    <a:schemeClr val="tx1"/>
                  </a:solidFill>
                </a:rPr>
                <a:t>小時，來排隊的人數</a:t>
              </a:r>
            </a:p>
          </p:txBody>
        </p: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3C20B86A-0664-4308-8C03-29EC6B01BF77}"/>
                </a:ext>
              </a:extLst>
            </p:cNvPr>
            <p:cNvSpPr/>
            <p:nvPr/>
          </p:nvSpPr>
          <p:spPr>
            <a:xfrm>
              <a:off x="2677690" y="4196097"/>
              <a:ext cx="2520000" cy="43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過去</a:t>
              </a:r>
              <a:r>
                <a:rPr lang="en-US" altLang="zh-TW" sz="1300" b="1" dirty="0">
                  <a:solidFill>
                    <a:schemeClr val="tx1"/>
                  </a:solidFill>
                </a:rPr>
                <a:t>1</a:t>
              </a:r>
              <a:r>
                <a:rPr lang="zh-TW" altLang="en-US" sz="1300" b="1" dirty="0">
                  <a:solidFill>
                    <a:schemeClr val="tx1"/>
                  </a:solidFill>
                </a:rPr>
                <a:t>、</a:t>
              </a:r>
              <a:r>
                <a:rPr lang="en-US" altLang="zh-TW" sz="1300" b="1" dirty="0">
                  <a:solidFill>
                    <a:schemeClr val="tx1"/>
                  </a:solidFill>
                </a:rPr>
                <a:t>3</a:t>
              </a:r>
              <a:r>
                <a:rPr lang="zh-TW" altLang="en-US" sz="1300" b="1" dirty="0">
                  <a:solidFill>
                    <a:schemeClr val="tx1"/>
                  </a:solidFill>
                </a:rPr>
                <a:t>個月 </a:t>
              </a:r>
              <a:endParaRPr lang="en-US" altLang="zh-TW" sz="1300" b="1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相同排隊組數的平均等候時間</a:t>
              </a:r>
              <a:endParaRPr lang="en-US" altLang="zh-TW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B75B970E-80C5-9D26-F736-030118378350}"/>
                </a:ext>
              </a:extLst>
            </p:cNvPr>
            <p:cNvSpPr/>
            <p:nvPr/>
          </p:nvSpPr>
          <p:spPr>
            <a:xfrm>
              <a:off x="2677690" y="4730504"/>
              <a:ext cx="252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距離前一組預點餐的時間</a:t>
              </a:r>
              <a:endParaRPr lang="en-US" altLang="zh-TW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C9057C34-AE2C-A583-5926-523A856EB866}"/>
                </a:ext>
              </a:extLst>
            </p:cNvPr>
            <p:cNvSpPr/>
            <p:nvPr/>
          </p:nvSpPr>
          <p:spPr>
            <a:xfrm>
              <a:off x="2677690" y="5192911"/>
              <a:ext cx="252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過去半小時，棄單的人數</a:t>
              </a: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C55FA3A8-7421-CDC9-DA94-D003B8D87661}"/>
                </a:ext>
              </a:extLst>
            </p:cNvPr>
            <p:cNvSpPr/>
            <p:nvPr/>
          </p:nvSpPr>
          <p:spPr>
            <a:xfrm>
              <a:off x="2677690" y="5655316"/>
              <a:ext cx="2520000" cy="43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過去</a:t>
              </a:r>
              <a:r>
                <a:rPr lang="en-US" altLang="zh-TW" sz="1300" b="1" dirty="0">
                  <a:solidFill>
                    <a:schemeClr val="tx1"/>
                  </a:solidFill>
                </a:rPr>
                <a:t>1</a:t>
              </a:r>
              <a:r>
                <a:rPr lang="zh-TW" altLang="en-US" sz="1300" b="1" dirty="0">
                  <a:solidFill>
                    <a:schemeClr val="tx1"/>
                  </a:solidFill>
                </a:rPr>
                <a:t>週</a:t>
              </a:r>
              <a:endParaRPr lang="en-US" altLang="zh-TW" sz="1300" b="1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1300" b="1" dirty="0">
                  <a:solidFill>
                    <a:schemeClr val="tx1"/>
                  </a:solidFill>
                </a:rPr>
                <a:t>相同時段的平均等候時間</a:t>
              </a:r>
              <a:endParaRPr lang="en-US" altLang="zh-TW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9952915-896F-8A72-41E1-4D0125B252C4}"/>
                </a:ext>
              </a:extLst>
            </p:cNvPr>
            <p:cNvSpPr/>
            <p:nvPr/>
          </p:nvSpPr>
          <p:spPr>
            <a:xfrm>
              <a:off x="1599582" y="4496504"/>
              <a:ext cx="828000" cy="828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</a:rPr>
                <a:t>中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0364FDB-DB50-6FAC-210A-53A1E89B5E33}"/>
              </a:ext>
            </a:extLst>
          </p:cNvPr>
          <p:cNvGrpSpPr/>
          <p:nvPr/>
        </p:nvGrpSpPr>
        <p:grpSpPr>
          <a:xfrm>
            <a:off x="762798" y="925245"/>
            <a:ext cx="4968000" cy="5526614"/>
            <a:chOff x="6515974" y="985764"/>
            <a:chExt cx="4968000" cy="5526614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C130CD99-02D6-40B7-761A-ABA9E29437F3}"/>
                </a:ext>
              </a:extLst>
            </p:cNvPr>
            <p:cNvSpPr/>
            <p:nvPr/>
          </p:nvSpPr>
          <p:spPr>
            <a:xfrm>
              <a:off x="6515974" y="1292378"/>
              <a:ext cx="4968000" cy="5220000"/>
            </a:xfrm>
            <a:prstGeom prst="roundRect">
              <a:avLst>
                <a:gd name="adj" fmla="val 1417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951CEAD3-EA20-D878-7991-98F8094464DC}"/>
                </a:ext>
              </a:extLst>
            </p:cNvPr>
            <p:cNvSpPr/>
            <p:nvPr/>
          </p:nvSpPr>
          <p:spPr>
            <a:xfrm>
              <a:off x="6515975" y="985764"/>
              <a:ext cx="3204000" cy="68525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</a:rPr>
                <a:t>　　模型結果解釋：</a:t>
              </a:r>
              <a:r>
                <a:rPr lang="en-US" altLang="zh-TW" sz="2000" b="1" dirty="0">
                  <a:solidFill>
                    <a:schemeClr val="bg1"/>
                  </a:solidFill>
                </a:rPr>
                <a:t/>
              </a:r>
              <a:br>
                <a:rPr lang="en-US" altLang="zh-TW" sz="2000" b="1" dirty="0">
                  <a:solidFill>
                    <a:schemeClr val="bg1"/>
                  </a:solidFill>
                </a:rPr>
              </a:br>
              <a:r>
                <a:rPr lang="zh-TW" altLang="en-US" sz="2000" b="1" dirty="0">
                  <a:solidFill>
                    <a:schemeClr val="bg1"/>
                  </a:solidFill>
                </a:rPr>
                <a:t>　</a:t>
              </a:r>
              <a:r>
                <a:rPr lang="en-US" altLang="zh-TW" sz="2000" b="1" dirty="0">
                  <a:solidFill>
                    <a:schemeClr val="bg1"/>
                  </a:solidFill>
                </a:rPr>
                <a:t>SHAP </a:t>
              </a:r>
              <a:r>
                <a:rPr lang="zh-TW" altLang="en-US" sz="2000" b="1" dirty="0">
                  <a:solidFill>
                    <a:schemeClr val="bg1"/>
                  </a:solidFill>
                </a:rPr>
                <a:t>指標</a:t>
              </a:r>
            </a:p>
          </p:txBody>
        </p:sp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3FDAA876-5DFC-D1CF-189C-9C3843D6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469" y="1057350"/>
              <a:ext cx="507637" cy="507637"/>
            </a:xfrm>
            <a:prstGeom prst="rect">
              <a:avLst/>
            </a:prstGeom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72C4F2BA-37E2-3224-5563-9E611500C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351" y="2516063"/>
              <a:ext cx="2717647" cy="1861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>
              <a:extLst>
                <a:ext uri="{FF2B5EF4-FFF2-40B4-BE49-F238E27FC236}">
                  <a16:creationId xmlns:a16="http://schemas.microsoft.com/office/drawing/2014/main" id="{C676EE37-2609-5AC6-7AA2-D5C73A9A3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351" y="4469472"/>
              <a:ext cx="2717647" cy="178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EDA9431-14E8-8271-321F-41EC971C78B0}"/>
                </a:ext>
              </a:extLst>
            </p:cNvPr>
            <p:cNvSpPr/>
            <p:nvPr/>
          </p:nvSpPr>
          <p:spPr>
            <a:xfrm>
              <a:off x="6760365" y="1879561"/>
              <a:ext cx="4544533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TW" altLang="en-US" sz="1400" dirty="0">
                  <a:solidFill>
                    <a:schemeClr val="tx1"/>
                  </a:solidFill>
                </a:rPr>
                <a:t>運用 </a:t>
              </a:r>
              <a:r>
                <a:rPr lang="en-US" altLang="zh-TW" sz="1400" dirty="0">
                  <a:solidFill>
                    <a:schemeClr val="tx1"/>
                  </a:solidFill>
                </a:rPr>
                <a:t>additive model </a:t>
              </a:r>
              <a:r>
                <a:rPr lang="zh-TW" altLang="en-US" sz="1400" dirty="0">
                  <a:solidFill>
                    <a:schemeClr val="tx1"/>
                  </a:solidFill>
                </a:rPr>
                <a:t>與賽局理論，量化出 </a:t>
              </a:r>
              <a:r>
                <a:rPr lang="en-US" altLang="zh-TW" sz="1400" dirty="0">
                  <a:solidFill>
                    <a:schemeClr val="tx1"/>
                  </a:solidFill>
                </a:rPr>
                <a:t>SHAP </a:t>
              </a:r>
              <a:r>
                <a:rPr lang="zh-TW" altLang="en-US" sz="1400" dirty="0">
                  <a:solidFill>
                    <a:schemeClr val="tx1"/>
                  </a:solidFill>
                </a:rPr>
                <a:t>指標來解釋變數對排隊時間的貢獻</a:t>
              </a:r>
            </a:p>
          </p:txBody>
        </p:sp>
      </p:grpSp>
      <p:sp>
        <p:nvSpPr>
          <p:cNvPr id="5" name="三角形 4">
            <a:extLst>
              <a:ext uri="{FF2B5EF4-FFF2-40B4-BE49-F238E27FC236}">
                <a16:creationId xmlns:a16="http://schemas.microsoft.com/office/drawing/2014/main" id="{ED4917DF-A555-31D4-4D1D-4E3957DF06ED}"/>
              </a:ext>
            </a:extLst>
          </p:cNvPr>
          <p:cNvSpPr/>
          <p:nvPr/>
        </p:nvSpPr>
        <p:spPr>
          <a:xfrm rot="5400000">
            <a:off x="5187763" y="3539001"/>
            <a:ext cx="1854437" cy="299103"/>
          </a:xfrm>
          <a:prstGeom prst="triangle">
            <a:avLst/>
          </a:prstGeom>
          <a:solidFill>
            <a:srgbClr val="797E39"/>
          </a:solidFill>
          <a:ln>
            <a:solidFill>
              <a:srgbClr val="F5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80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877A90C-7C4E-8BE0-501D-B8501ECCE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" r="21678" b="3963"/>
          <a:stretch/>
        </p:blipFill>
        <p:spPr bwMode="auto">
          <a:xfrm>
            <a:off x="7400913" y="1261550"/>
            <a:ext cx="3999232" cy="51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D186E6-4BA9-D192-4A9A-A0A45F6DE12E}"/>
              </a:ext>
            </a:extLst>
          </p:cNvPr>
          <p:cNvSpPr/>
          <p:nvPr/>
        </p:nvSpPr>
        <p:spPr>
          <a:xfrm>
            <a:off x="988208" y="112555"/>
            <a:ext cx="241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重要變數洞察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0F2D943-E283-D71C-E69A-B75A424EEBA1}"/>
              </a:ext>
            </a:extLst>
          </p:cNvPr>
          <p:cNvSpPr/>
          <p:nvPr/>
        </p:nvSpPr>
        <p:spPr>
          <a:xfrm>
            <a:off x="9243381" y="6457447"/>
            <a:ext cx="17363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現場排隊人數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未點餐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291474-CF55-822E-843B-116224D5B004}"/>
              </a:ext>
            </a:extLst>
          </p:cNvPr>
          <p:cNvSpPr/>
          <p:nvPr/>
        </p:nvSpPr>
        <p:spPr>
          <a:xfrm>
            <a:off x="6580774" y="1425271"/>
            <a:ext cx="80021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排隊時間</a:t>
            </a:r>
            <a:endParaRPr lang="en-US" altLang="zh-TW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SHAP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8794473-E0ED-B6E8-B91A-B26F74D469A7}"/>
              </a:ext>
            </a:extLst>
          </p:cNvPr>
          <p:cNvSpPr/>
          <p:nvPr/>
        </p:nvSpPr>
        <p:spPr>
          <a:xfrm>
            <a:off x="10647845" y="2934677"/>
            <a:ext cx="110799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距離前一組</a:t>
            </a:r>
            <a:endParaRPr lang="en-US" altLang="zh-TW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預點餐的時間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1CC3B9B-CB5D-9F86-6AD1-C64BE90D285D}"/>
              </a:ext>
            </a:extLst>
          </p:cNvPr>
          <p:cNvSpPr/>
          <p:nvPr/>
        </p:nvSpPr>
        <p:spPr>
          <a:xfrm>
            <a:off x="7522029" y="5064668"/>
            <a:ext cx="770164" cy="813611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Google Shape;1631;p43">
            <a:extLst>
              <a:ext uri="{FF2B5EF4-FFF2-40B4-BE49-F238E27FC236}">
                <a16:creationId xmlns:a16="http://schemas.microsoft.com/office/drawing/2014/main" id="{39C7BC52-2206-64A8-7358-7DC6DB3253A1}"/>
              </a:ext>
            </a:extLst>
          </p:cNvPr>
          <p:cNvSpPr/>
          <p:nvPr/>
        </p:nvSpPr>
        <p:spPr>
          <a:xfrm flipH="1">
            <a:off x="8384908" y="4447632"/>
            <a:ext cx="183300" cy="1833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AF5C2AA-5D9F-4305-7B5B-DDE1D3B3C73D}"/>
              </a:ext>
            </a:extLst>
          </p:cNvPr>
          <p:cNvSpPr txBox="1"/>
          <p:nvPr/>
        </p:nvSpPr>
        <p:spPr>
          <a:xfrm>
            <a:off x="2239145" y="4385393"/>
            <a:ext cx="3522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400" dirty="0">
                <a:solidFill>
                  <a:schemeClr val="tx1"/>
                </a:solidFill>
              </a:rPr>
              <a:t>現場排隊人數與排隊時間的相關性高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50EB10A-83EC-7661-A405-E0F4953DF2BA}"/>
              </a:ext>
            </a:extLst>
          </p:cNvPr>
          <p:cNvSpPr txBox="1"/>
          <p:nvPr/>
        </p:nvSpPr>
        <p:spPr>
          <a:xfrm>
            <a:off x="2239145" y="5245414"/>
            <a:ext cx="32703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285750" indent="-285750">
              <a:buFont typeface="Wingdings" panose="05000000000000000000" pitchFamily="2" charset="2"/>
              <a:buChar char="u"/>
              <a:defRPr sz="1400"/>
            </a:lvl1pPr>
          </a:lstStyle>
          <a:p>
            <a:r>
              <a:rPr lang="zh-TW" altLang="en-US" dirty="0"/>
              <a:t>有一些客人來的時候排隊人數不多，但他們距離前一組點餐的時間異常的高，可能是因為在商場逛完其他品牌後才回來用餐</a:t>
            </a:r>
          </a:p>
        </p:txBody>
      </p:sp>
      <p:cxnSp>
        <p:nvCxnSpPr>
          <p:cNvPr id="49" name="Google Shape;1630;p43">
            <a:extLst>
              <a:ext uri="{FF2B5EF4-FFF2-40B4-BE49-F238E27FC236}">
                <a16:creationId xmlns:a16="http://schemas.microsoft.com/office/drawing/2014/main" id="{7AAE44AA-FD42-3483-A077-D1212E1C45DD}"/>
              </a:ext>
            </a:extLst>
          </p:cNvPr>
          <p:cNvCxnSpPr>
            <a:cxnSpLocks/>
            <a:endCxn id="50" idx="6"/>
          </p:cNvCxnSpPr>
          <p:nvPr/>
        </p:nvCxnSpPr>
        <p:spPr>
          <a:xfrm>
            <a:off x="5827179" y="4539282"/>
            <a:ext cx="2557729" cy="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0" name="Google Shape;1631;p43">
            <a:extLst>
              <a:ext uri="{FF2B5EF4-FFF2-40B4-BE49-F238E27FC236}">
                <a16:creationId xmlns:a16="http://schemas.microsoft.com/office/drawing/2014/main" id="{DE7854EC-55F9-9DDA-D525-49DEA740ED34}"/>
              </a:ext>
            </a:extLst>
          </p:cNvPr>
          <p:cNvSpPr/>
          <p:nvPr/>
        </p:nvSpPr>
        <p:spPr>
          <a:xfrm flipH="1">
            <a:off x="7292698" y="5504800"/>
            <a:ext cx="183300" cy="183300"/>
          </a:xfrm>
          <a:prstGeom prst="ellipse">
            <a:avLst/>
          </a:prstGeom>
          <a:solidFill>
            <a:schemeClr val="accent6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1031" name="Google Shape;1630;p43">
            <a:extLst>
              <a:ext uri="{FF2B5EF4-FFF2-40B4-BE49-F238E27FC236}">
                <a16:creationId xmlns:a16="http://schemas.microsoft.com/office/drawing/2014/main" id="{B260F343-9F39-0D2C-0791-A368908FDCE4}"/>
              </a:ext>
            </a:extLst>
          </p:cNvPr>
          <p:cNvCxnSpPr>
            <a:cxnSpLocks/>
            <a:endCxn id="1030" idx="6"/>
          </p:cNvCxnSpPr>
          <p:nvPr/>
        </p:nvCxnSpPr>
        <p:spPr>
          <a:xfrm>
            <a:off x="5822314" y="5596450"/>
            <a:ext cx="1470384" cy="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5DA8E2F-3EC8-DEC3-68A1-C7C25EBD59D0}"/>
              </a:ext>
            </a:extLst>
          </p:cNvPr>
          <p:cNvSpPr/>
          <p:nvPr/>
        </p:nvSpPr>
        <p:spPr>
          <a:xfrm>
            <a:off x="1140954" y="1292378"/>
            <a:ext cx="4968000" cy="2340000"/>
          </a:xfrm>
          <a:prstGeom prst="roundRect">
            <a:avLst>
              <a:gd name="adj" fmla="val 141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1C654C-BD19-15F2-359C-686F0DE592ED}"/>
              </a:ext>
            </a:extLst>
          </p:cNvPr>
          <p:cNvSpPr/>
          <p:nvPr/>
        </p:nvSpPr>
        <p:spPr>
          <a:xfrm>
            <a:off x="1665715" y="2369666"/>
            <a:ext cx="41549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b="1" dirty="0">
                <a:solidFill>
                  <a:srgbClr val="797E39"/>
                </a:solidFill>
              </a:rPr>
              <a:t>高</a:t>
            </a:r>
            <a:endParaRPr lang="en-US" altLang="zh-TW" b="1" dirty="0">
              <a:solidFill>
                <a:srgbClr val="797E39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ABB5EC5-28D6-7047-33D3-F0C2401F140A}"/>
              </a:ext>
            </a:extLst>
          </p:cNvPr>
          <p:cNvSpPr/>
          <p:nvPr/>
        </p:nvSpPr>
        <p:spPr>
          <a:xfrm>
            <a:off x="2677691" y="1927459"/>
            <a:ext cx="2520000" cy="3600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00" b="1" dirty="0">
                <a:solidFill>
                  <a:schemeClr val="bg1"/>
                </a:solidFill>
              </a:rPr>
              <a:t>現場排隊人數 </a:t>
            </a:r>
            <a:r>
              <a:rPr lang="en-US" altLang="zh-TW" sz="1300" b="1" dirty="0">
                <a:solidFill>
                  <a:schemeClr val="bg1"/>
                </a:solidFill>
              </a:rPr>
              <a:t>(</a:t>
            </a:r>
            <a:r>
              <a:rPr lang="zh-TW" altLang="en-US" sz="1300" b="1" dirty="0">
                <a:solidFill>
                  <a:schemeClr val="bg1"/>
                </a:solidFill>
              </a:rPr>
              <a:t>未點餐</a:t>
            </a:r>
            <a:r>
              <a:rPr lang="en-US" altLang="zh-TW" sz="1300" b="1" dirty="0">
                <a:solidFill>
                  <a:schemeClr val="bg1"/>
                </a:solidFill>
              </a:rPr>
              <a:t>)</a:t>
            </a:r>
            <a:endParaRPr lang="zh-TW" altLang="en-US" sz="1300" b="1" dirty="0">
              <a:solidFill>
                <a:schemeClr val="bg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B390549-F571-3D15-B004-22120554BFA8}"/>
              </a:ext>
            </a:extLst>
          </p:cNvPr>
          <p:cNvSpPr/>
          <p:nvPr/>
        </p:nvSpPr>
        <p:spPr>
          <a:xfrm>
            <a:off x="2677691" y="2397595"/>
            <a:ext cx="252000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00" b="1" dirty="0">
                <a:solidFill>
                  <a:schemeClr val="tx1"/>
                </a:solidFill>
              </a:rPr>
              <a:t>該組客人人數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5083C92-3154-0BF7-5872-75FB1B9927D1}"/>
              </a:ext>
            </a:extLst>
          </p:cNvPr>
          <p:cNvSpPr/>
          <p:nvPr/>
        </p:nvSpPr>
        <p:spPr>
          <a:xfrm>
            <a:off x="2677691" y="2867732"/>
            <a:ext cx="252000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00" b="1" dirty="0">
                <a:solidFill>
                  <a:schemeClr val="tx1"/>
                </a:solidFill>
              </a:rPr>
              <a:t>現場排隊組數 </a:t>
            </a:r>
            <a:r>
              <a:rPr lang="en-US" altLang="zh-TW" sz="1300" b="1" dirty="0">
                <a:solidFill>
                  <a:schemeClr val="tx1"/>
                </a:solidFill>
              </a:rPr>
              <a:t>(</a:t>
            </a:r>
            <a:r>
              <a:rPr lang="zh-TW" altLang="en-US" sz="1300" b="1" dirty="0">
                <a:solidFill>
                  <a:schemeClr val="tx1"/>
                </a:solidFill>
              </a:rPr>
              <a:t>未點餐</a:t>
            </a:r>
            <a:r>
              <a:rPr lang="en-US" altLang="zh-TW" sz="1300" b="1" dirty="0">
                <a:solidFill>
                  <a:schemeClr val="tx1"/>
                </a:solidFill>
              </a:rPr>
              <a:t>)</a:t>
            </a:r>
            <a:endParaRPr lang="zh-TW" altLang="en-US" sz="1300" b="1" dirty="0">
              <a:solidFill>
                <a:schemeClr val="tx1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D93D6E6-61C7-7A87-B810-73EF0793CA20}"/>
              </a:ext>
            </a:extLst>
          </p:cNvPr>
          <p:cNvSpPr/>
          <p:nvPr/>
        </p:nvSpPr>
        <p:spPr>
          <a:xfrm>
            <a:off x="1140955" y="985764"/>
            <a:ext cx="2520000" cy="685259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</a:rPr>
              <a:t>　重要變數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40E1CD5-484F-B48E-6247-9B2A38F37B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49" y="1057350"/>
            <a:ext cx="507637" cy="507637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DDAFDBAD-38CD-D5DB-1B4F-648A52F40C57}"/>
              </a:ext>
            </a:extLst>
          </p:cNvPr>
          <p:cNvSpPr/>
          <p:nvPr/>
        </p:nvSpPr>
        <p:spPr>
          <a:xfrm>
            <a:off x="1599582" y="2140332"/>
            <a:ext cx="828000" cy="82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高</a:t>
            </a:r>
          </a:p>
        </p:txBody>
      </p:sp>
    </p:spTree>
    <p:extLst>
      <p:ext uri="{BB962C8B-B14F-4D97-AF65-F5344CB8AC3E}">
        <p14:creationId xmlns:p14="http://schemas.microsoft.com/office/powerpoint/2010/main" val="2792144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ABE5627-ED49-B72C-C562-B9FF0747E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b="3861"/>
          <a:stretch/>
        </p:blipFill>
        <p:spPr bwMode="auto">
          <a:xfrm>
            <a:off x="7400433" y="1187975"/>
            <a:ext cx="4355407" cy="526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D186E6-4BA9-D192-4A9A-A0A45F6DE12E}"/>
              </a:ext>
            </a:extLst>
          </p:cNvPr>
          <p:cNvSpPr/>
          <p:nvPr/>
        </p:nvSpPr>
        <p:spPr>
          <a:xfrm>
            <a:off x="988208" y="112555"/>
            <a:ext cx="241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重要變數洞察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0F2D943-E283-D71C-E69A-B75A424EEBA1}"/>
              </a:ext>
            </a:extLst>
          </p:cNvPr>
          <p:cNvSpPr/>
          <p:nvPr/>
        </p:nvSpPr>
        <p:spPr>
          <a:xfrm>
            <a:off x="9243381" y="6457447"/>
            <a:ext cx="17363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現場排隊組數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未點餐</a:t>
            </a:r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291474-CF55-822E-843B-116224D5B004}"/>
              </a:ext>
            </a:extLst>
          </p:cNvPr>
          <p:cNvSpPr/>
          <p:nvPr/>
        </p:nvSpPr>
        <p:spPr>
          <a:xfrm>
            <a:off x="6580774" y="1425271"/>
            <a:ext cx="80021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排隊時間</a:t>
            </a:r>
          </a:p>
          <a:p>
            <a:pPr algn="ctr"/>
            <a:r>
              <a:rPr lang="en-US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SHAP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1CC3B9B-CB5D-9F86-6AD1-C64BE90D285D}"/>
              </a:ext>
            </a:extLst>
          </p:cNvPr>
          <p:cNvSpPr/>
          <p:nvPr/>
        </p:nvSpPr>
        <p:spPr>
          <a:xfrm>
            <a:off x="7645690" y="1342452"/>
            <a:ext cx="600471" cy="2674377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50EB10A-83EC-7661-A405-E0F4953DF2BA}"/>
              </a:ext>
            </a:extLst>
          </p:cNvPr>
          <p:cNvSpPr txBox="1"/>
          <p:nvPr/>
        </p:nvSpPr>
        <p:spPr>
          <a:xfrm>
            <a:off x="1890086" y="5245414"/>
            <a:ext cx="36193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285750" indent="-285750">
              <a:buFont typeface="Wingdings" panose="05000000000000000000" pitchFamily="2" charset="2"/>
              <a:buChar char="u"/>
              <a:defRPr sz="1400"/>
            </a:lvl1pPr>
          </a:lstStyle>
          <a:p>
            <a:r>
              <a:rPr lang="zh-TW" altLang="en-US" dirty="0"/>
              <a:t>有一些客人來的時候排隊組數不多，但他們的排隊時間特別高，可能是因為在商場逛完其他品牌後才回來用餐</a:t>
            </a:r>
          </a:p>
        </p:txBody>
      </p:sp>
      <p:sp>
        <p:nvSpPr>
          <p:cNvPr id="5" name="Google Shape;1633;p43">
            <a:extLst>
              <a:ext uri="{FF2B5EF4-FFF2-40B4-BE49-F238E27FC236}">
                <a16:creationId xmlns:a16="http://schemas.microsoft.com/office/drawing/2014/main" id="{466000C2-55F4-8C5E-BBCB-6F320C0E124D}"/>
              </a:ext>
            </a:extLst>
          </p:cNvPr>
          <p:cNvSpPr/>
          <p:nvPr/>
        </p:nvSpPr>
        <p:spPr>
          <a:xfrm flipH="1">
            <a:off x="7511845" y="2784302"/>
            <a:ext cx="183300" cy="183300"/>
          </a:xfrm>
          <a:prstGeom prst="ellipse">
            <a:avLst/>
          </a:prstGeom>
          <a:solidFill>
            <a:schemeClr val="accent6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" name="Google Shape;1632;p43">
            <a:extLst>
              <a:ext uri="{FF2B5EF4-FFF2-40B4-BE49-F238E27FC236}">
                <a16:creationId xmlns:a16="http://schemas.microsoft.com/office/drawing/2014/main" id="{68182025-F9D0-D327-9CDC-D53A04AA42F3}"/>
              </a:ext>
            </a:extLst>
          </p:cNvPr>
          <p:cNvCxnSpPr>
            <a:cxnSpLocks/>
            <a:stCxn id="54" idx="3"/>
            <a:endCxn id="5" idx="6"/>
          </p:cNvCxnSpPr>
          <p:nvPr/>
        </p:nvCxnSpPr>
        <p:spPr>
          <a:xfrm flipV="1">
            <a:off x="5509465" y="2875952"/>
            <a:ext cx="2002380" cy="27387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E68D1A6-A62C-185B-354B-45151BF5DDE7}"/>
              </a:ext>
            </a:extLst>
          </p:cNvPr>
          <p:cNvSpPr/>
          <p:nvPr/>
        </p:nvSpPr>
        <p:spPr>
          <a:xfrm>
            <a:off x="1140954" y="1292378"/>
            <a:ext cx="4968000" cy="2340000"/>
          </a:xfrm>
          <a:prstGeom prst="roundRect">
            <a:avLst>
              <a:gd name="adj" fmla="val 141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7B1FDD-CF25-DA16-53C7-FA7BEC97E28A}"/>
              </a:ext>
            </a:extLst>
          </p:cNvPr>
          <p:cNvSpPr/>
          <p:nvPr/>
        </p:nvSpPr>
        <p:spPr>
          <a:xfrm>
            <a:off x="1665715" y="2369666"/>
            <a:ext cx="41549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b="1" dirty="0">
                <a:solidFill>
                  <a:srgbClr val="797E39"/>
                </a:solidFill>
              </a:rPr>
              <a:t>高</a:t>
            </a:r>
            <a:endParaRPr lang="en-US" altLang="zh-TW" b="1" dirty="0">
              <a:solidFill>
                <a:srgbClr val="797E39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DB0DB58-B190-6D34-6645-8910671EA868}"/>
              </a:ext>
            </a:extLst>
          </p:cNvPr>
          <p:cNvSpPr/>
          <p:nvPr/>
        </p:nvSpPr>
        <p:spPr>
          <a:xfrm>
            <a:off x="2677691" y="1927459"/>
            <a:ext cx="252000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00" b="1" dirty="0">
                <a:solidFill>
                  <a:schemeClr val="tx1"/>
                </a:solidFill>
              </a:rPr>
              <a:t>現場排隊人數 </a:t>
            </a:r>
            <a:r>
              <a:rPr lang="en-US" altLang="zh-TW" sz="1300" b="1" dirty="0">
                <a:solidFill>
                  <a:schemeClr val="tx1"/>
                </a:solidFill>
              </a:rPr>
              <a:t>(</a:t>
            </a:r>
            <a:r>
              <a:rPr lang="zh-TW" altLang="en-US" sz="1300" b="1" dirty="0">
                <a:solidFill>
                  <a:schemeClr val="tx1"/>
                </a:solidFill>
              </a:rPr>
              <a:t>未點餐</a:t>
            </a:r>
            <a:r>
              <a:rPr lang="en-US" altLang="zh-TW" sz="1300" b="1" dirty="0">
                <a:solidFill>
                  <a:schemeClr val="tx1"/>
                </a:solidFill>
              </a:rPr>
              <a:t>)</a:t>
            </a:r>
            <a:endParaRPr lang="zh-TW" altLang="en-US" sz="1300" b="1" dirty="0">
              <a:solidFill>
                <a:schemeClr val="tx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9F5D88D-4A59-77FB-C6B4-EB2A63E22366}"/>
              </a:ext>
            </a:extLst>
          </p:cNvPr>
          <p:cNvSpPr/>
          <p:nvPr/>
        </p:nvSpPr>
        <p:spPr>
          <a:xfrm>
            <a:off x="2677691" y="2397595"/>
            <a:ext cx="252000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00" b="1" dirty="0">
                <a:solidFill>
                  <a:schemeClr val="tx1"/>
                </a:solidFill>
              </a:rPr>
              <a:t>該組客人人數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C48ED12-C727-B90E-1434-5C4B6F741489}"/>
              </a:ext>
            </a:extLst>
          </p:cNvPr>
          <p:cNvSpPr/>
          <p:nvPr/>
        </p:nvSpPr>
        <p:spPr>
          <a:xfrm>
            <a:off x="2677691" y="2867732"/>
            <a:ext cx="2520000" cy="3600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00" b="1" dirty="0">
                <a:solidFill>
                  <a:schemeClr val="bg1"/>
                </a:solidFill>
              </a:rPr>
              <a:t>現場排隊組數 </a:t>
            </a:r>
            <a:r>
              <a:rPr lang="en-US" altLang="zh-TW" sz="1300" b="1" dirty="0">
                <a:solidFill>
                  <a:schemeClr val="bg1"/>
                </a:solidFill>
              </a:rPr>
              <a:t>(</a:t>
            </a:r>
            <a:r>
              <a:rPr lang="zh-TW" altLang="en-US" sz="1300" b="1" dirty="0">
                <a:solidFill>
                  <a:schemeClr val="bg1"/>
                </a:solidFill>
              </a:rPr>
              <a:t>未點餐</a:t>
            </a:r>
            <a:r>
              <a:rPr lang="en-US" altLang="zh-TW" sz="1300" b="1" dirty="0">
                <a:solidFill>
                  <a:schemeClr val="bg1"/>
                </a:solidFill>
              </a:rPr>
              <a:t>)</a:t>
            </a:r>
            <a:endParaRPr lang="zh-TW" altLang="en-US" sz="1300" b="1" dirty="0">
              <a:solidFill>
                <a:schemeClr val="bg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527194F-1152-2FC3-911D-59F5AF965A01}"/>
              </a:ext>
            </a:extLst>
          </p:cNvPr>
          <p:cNvSpPr/>
          <p:nvPr/>
        </p:nvSpPr>
        <p:spPr>
          <a:xfrm>
            <a:off x="1140955" y="985764"/>
            <a:ext cx="2520000" cy="685259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</a:rPr>
              <a:t>　重要變數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903CD661-9936-C290-A210-1513DC5C5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49" y="1057350"/>
            <a:ext cx="507637" cy="507637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9BDD498E-434B-DAF4-479F-E7173511E011}"/>
              </a:ext>
            </a:extLst>
          </p:cNvPr>
          <p:cNvSpPr/>
          <p:nvPr/>
        </p:nvSpPr>
        <p:spPr>
          <a:xfrm>
            <a:off x="1599582" y="2140332"/>
            <a:ext cx="828000" cy="82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高</a:t>
            </a:r>
          </a:p>
        </p:txBody>
      </p:sp>
    </p:spTree>
    <p:extLst>
      <p:ext uri="{BB962C8B-B14F-4D97-AF65-F5344CB8AC3E}">
        <p14:creationId xmlns:p14="http://schemas.microsoft.com/office/powerpoint/2010/main" val="34966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7;p36">
            <a:extLst>
              <a:ext uri="{FF2B5EF4-FFF2-40B4-BE49-F238E27FC236}">
                <a16:creationId xmlns:a16="http://schemas.microsoft.com/office/drawing/2014/main" id="{E91CD473-CEAA-FB1F-70A7-271E96A1F99F}"/>
              </a:ext>
            </a:extLst>
          </p:cNvPr>
          <p:cNvSpPr/>
          <p:nvPr/>
        </p:nvSpPr>
        <p:spPr>
          <a:xfrm flipH="1">
            <a:off x="1094457" y="982611"/>
            <a:ext cx="1750800" cy="1750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/>
          </a:p>
        </p:txBody>
      </p:sp>
      <p:sp>
        <p:nvSpPr>
          <p:cNvPr id="3" name="Google Shape;1278;p36">
            <a:extLst>
              <a:ext uri="{FF2B5EF4-FFF2-40B4-BE49-F238E27FC236}">
                <a16:creationId xmlns:a16="http://schemas.microsoft.com/office/drawing/2014/main" id="{33C54A2E-96CD-3050-959A-471A4A7BC314}"/>
              </a:ext>
            </a:extLst>
          </p:cNvPr>
          <p:cNvSpPr txBox="1">
            <a:spLocks/>
          </p:cNvSpPr>
          <p:nvPr/>
        </p:nvSpPr>
        <p:spPr>
          <a:xfrm>
            <a:off x="963167" y="3088133"/>
            <a:ext cx="6357600" cy="201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solidFill>
                  <a:schemeClr val="bg1"/>
                </a:solidFill>
              </a:rPr>
              <a:t>題目背景說明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4" name="Google Shape;1279;p36">
            <a:extLst>
              <a:ext uri="{FF2B5EF4-FFF2-40B4-BE49-F238E27FC236}">
                <a16:creationId xmlns:a16="http://schemas.microsoft.com/office/drawing/2014/main" id="{FFD8C284-3788-0666-06B6-FC6A855BD912}"/>
              </a:ext>
            </a:extLst>
          </p:cNvPr>
          <p:cNvSpPr txBox="1">
            <a:spLocks/>
          </p:cNvSpPr>
          <p:nvPr/>
        </p:nvSpPr>
        <p:spPr>
          <a:xfrm>
            <a:off x="1085313" y="1285923"/>
            <a:ext cx="1750800" cy="1235600"/>
          </a:xfrm>
          <a:prstGeom prst="rect">
            <a:avLst/>
          </a:prstGeom>
        </p:spPr>
        <p:txBody>
          <a:bodyPr spcFirstLastPara="1" wrap="square" lIns="121900" tIns="73133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7200" i="1" dirty="0">
                <a:ln w="19050">
                  <a:solidFill>
                    <a:schemeClr val="accent4"/>
                  </a:solidFill>
                </a:ln>
                <a:noFill/>
              </a:rPr>
              <a:t>01</a:t>
            </a:r>
          </a:p>
        </p:txBody>
      </p:sp>
      <p:sp>
        <p:nvSpPr>
          <p:cNvPr id="6" name="Google Shape;1281;p36">
            <a:extLst>
              <a:ext uri="{FF2B5EF4-FFF2-40B4-BE49-F238E27FC236}">
                <a16:creationId xmlns:a16="http://schemas.microsoft.com/office/drawing/2014/main" id="{E171073C-C585-F8A7-8CB0-ED25C6EA676C}"/>
              </a:ext>
            </a:extLst>
          </p:cNvPr>
          <p:cNvSpPr/>
          <p:nvPr/>
        </p:nvSpPr>
        <p:spPr>
          <a:xfrm>
            <a:off x="7572401" y="5738318"/>
            <a:ext cx="403633" cy="402533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7" name="Google Shape;1282;p36">
            <a:extLst>
              <a:ext uri="{FF2B5EF4-FFF2-40B4-BE49-F238E27FC236}">
                <a16:creationId xmlns:a16="http://schemas.microsoft.com/office/drawing/2014/main" id="{3BA741E9-F8B3-C4B3-CFB9-FCE146FB9C04}"/>
              </a:ext>
            </a:extLst>
          </p:cNvPr>
          <p:cNvSpPr/>
          <p:nvPr/>
        </p:nvSpPr>
        <p:spPr>
          <a:xfrm>
            <a:off x="8230769" y="654499"/>
            <a:ext cx="403633" cy="402533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ED857441-BD8D-7F2F-EE11-EBD9F1818BB0}"/>
              </a:ext>
            </a:extLst>
          </p:cNvPr>
          <p:cNvGrpSpPr/>
          <p:nvPr/>
        </p:nvGrpSpPr>
        <p:grpSpPr>
          <a:xfrm>
            <a:off x="7565273" y="918417"/>
            <a:ext cx="5004000" cy="5004000"/>
            <a:chOff x="7565273" y="918417"/>
            <a:chExt cx="5004000" cy="5004000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18D372D-5CD0-6520-9FC8-CF31B78144A6}"/>
                </a:ext>
              </a:extLst>
            </p:cNvPr>
            <p:cNvSpPr/>
            <p:nvPr/>
          </p:nvSpPr>
          <p:spPr>
            <a:xfrm>
              <a:off x="7565273" y="918417"/>
              <a:ext cx="5004000" cy="5004000"/>
            </a:xfrm>
            <a:prstGeom prst="ellipse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6" name="圖片 65" descr="一張含有 桌, 杯子, 食物, 室內 的圖片&#10;&#10;自動產生的描述">
              <a:extLst>
                <a:ext uri="{FF2B5EF4-FFF2-40B4-BE49-F238E27FC236}">
                  <a16:creationId xmlns:a16="http://schemas.microsoft.com/office/drawing/2014/main" id="{F2C13777-F92F-C2FF-56AA-B9C802C00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7" r="20323"/>
            <a:stretch/>
          </p:blipFill>
          <p:spPr>
            <a:xfrm>
              <a:off x="7655273" y="1008417"/>
              <a:ext cx="4824000" cy="48240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241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347F3AF-3DA5-DFCA-9142-17432FFA4036}"/>
              </a:ext>
            </a:extLst>
          </p:cNvPr>
          <p:cNvSpPr/>
          <p:nvPr/>
        </p:nvSpPr>
        <p:spPr>
          <a:xfrm>
            <a:off x="988208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資料洞察</a:t>
            </a:r>
          </a:p>
        </p:txBody>
      </p:sp>
      <p:sp>
        <p:nvSpPr>
          <p:cNvPr id="55" name="投影片編號版面配置區 54">
            <a:extLst>
              <a:ext uri="{FF2B5EF4-FFF2-40B4-BE49-F238E27FC236}">
                <a16:creationId xmlns:a16="http://schemas.microsoft.com/office/drawing/2014/main" id="{C2B92A0E-E5C6-AB60-BAD6-7D10EF9D3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4926D7-BB2B-F611-3865-294AB1AEBE40}"/>
              </a:ext>
            </a:extLst>
          </p:cNvPr>
          <p:cNvSpPr txBox="1"/>
          <p:nvPr/>
        </p:nvSpPr>
        <p:spPr>
          <a:xfrm>
            <a:off x="4145501" y="314306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spc="100" dirty="0">
                <a:solidFill>
                  <a:schemeClr val="tx2">
                    <a:lumMod val="75000"/>
                  </a:schemeClr>
                </a:solidFill>
              </a:rPr>
              <a:t>企業內部數據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3A6F5F5-0587-9ECD-B272-97CB09E17999}"/>
              </a:ext>
            </a:extLst>
          </p:cNvPr>
          <p:cNvGrpSpPr/>
          <p:nvPr/>
        </p:nvGrpSpPr>
        <p:grpSpPr>
          <a:xfrm>
            <a:off x="1084498" y="1267747"/>
            <a:ext cx="2904794" cy="1005298"/>
            <a:chOff x="907215" y="1267747"/>
            <a:chExt cx="2904794" cy="1005298"/>
          </a:xfrm>
        </p:grpSpPr>
        <p:grpSp>
          <p:nvGrpSpPr>
            <p:cNvPr id="11" name="Google Shape;2320;p55">
              <a:extLst>
                <a:ext uri="{FF2B5EF4-FFF2-40B4-BE49-F238E27FC236}">
                  <a16:creationId xmlns:a16="http://schemas.microsoft.com/office/drawing/2014/main" id="{13A959AC-67F4-EF83-0895-FE9271346D22}"/>
                </a:ext>
              </a:extLst>
            </p:cNvPr>
            <p:cNvGrpSpPr/>
            <p:nvPr/>
          </p:nvGrpSpPr>
          <p:grpSpPr>
            <a:xfrm>
              <a:off x="907215" y="1267747"/>
              <a:ext cx="928424" cy="928424"/>
              <a:chOff x="5300781" y="1555625"/>
              <a:chExt cx="1200600" cy="1200600"/>
            </a:xfrm>
          </p:grpSpPr>
          <p:sp>
            <p:nvSpPr>
              <p:cNvPr id="13" name="Google Shape;2321;p55">
                <a:extLst>
                  <a:ext uri="{FF2B5EF4-FFF2-40B4-BE49-F238E27FC236}">
                    <a16:creationId xmlns:a16="http://schemas.microsoft.com/office/drawing/2014/main" id="{01F6A9EF-AC3B-BDE3-5A7E-AA682E67FEF9}"/>
                  </a:ext>
                </a:extLst>
              </p:cNvPr>
              <p:cNvSpPr/>
              <p:nvPr/>
            </p:nvSpPr>
            <p:spPr>
              <a:xfrm>
                <a:off x="5300781" y="1555625"/>
                <a:ext cx="1200600" cy="1200600"/>
              </a:xfrm>
              <a:prstGeom prst="donut">
                <a:avLst>
                  <a:gd name="adj" fmla="val 25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dist="85725" dir="1080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2322;p55">
                <a:extLst>
                  <a:ext uri="{FF2B5EF4-FFF2-40B4-BE49-F238E27FC236}">
                    <a16:creationId xmlns:a16="http://schemas.microsoft.com/office/drawing/2014/main" id="{D46E7BBE-997B-03D4-95B7-FB1CC65B62DD}"/>
                  </a:ext>
                </a:extLst>
              </p:cNvPr>
              <p:cNvSpPr/>
              <p:nvPr/>
            </p:nvSpPr>
            <p:spPr>
              <a:xfrm rot="5400000" flipH="1">
                <a:off x="5300781" y="1555625"/>
                <a:ext cx="1200600" cy="1200600"/>
              </a:xfrm>
              <a:prstGeom prst="blockArc">
                <a:avLst>
                  <a:gd name="adj1" fmla="val 12721746"/>
                  <a:gd name="adj2" fmla="val 0"/>
                  <a:gd name="adj3" fmla="val 25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2326;p55">
              <a:extLst>
                <a:ext uri="{FF2B5EF4-FFF2-40B4-BE49-F238E27FC236}">
                  <a16:creationId xmlns:a16="http://schemas.microsoft.com/office/drawing/2014/main" id="{B493B837-93F1-D56C-127E-C6F0105CB25D}"/>
                </a:ext>
              </a:extLst>
            </p:cNvPr>
            <p:cNvSpPr txBox="1">
              <a:spLocks/>
            </p:cNvSpPr>
            <p:nvPr/>
          </p:nvSpPr>
          <p:spPr>
            <a:xfrm>
              <a:off x="1935985" y="1573745"/>
              <a:ext cx="1876024" cy="699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500" dirty="0"/>
                <a:t>2 </a:t>
              </a:r>
              <a:r>
                <a:rPr lang="zh-TW" altLang="en-US" sz="1500" dirty="0"/>
                <a:t>位大人用餐</a:t>
              </a:r>
              <a:endParaRPr lang="en-US" sz="1500" dirty="0"/>
            </a:p>
          </p:txBody>
        </p:sp>
        <p:sp>
          <p:nvSpPr>
            <p:cNvPr id="26" name="Google Shape;2327;p55">
              <a:extLst>
                <a:ext uri="{FF2B5EF4-FFF2-40B4-BE49-F238E27FC236}">
                  <a16:creationId xmlns:a16="http://schemas.microsoft.com/office/drawing/2014/main" id="{EC178E75-BD6F-B937-76D3-5CA2BA71EA9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5" y="1427696"/>
              <a:ext cx="1876024" cy="371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" sz="2400" dirty="0">
                  <a:latin typeface="Hammersmith One"/>
                  <a:ea typeface="Hammersmith One"/>
                  <a:cs typeface="Hammersmith One"/>
                  <a:sym typeface="Hammersmith One"/>
                </a:rPr>
                <a:t>43%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F13DBB7-2963-C1C7-6A85-8317C9B7DA0C}"/>
              </a:ext>
            </a:extLst>
          </p:cNvPr>
          <p:cNvGrpSpPr/>
          <p:nvPr/>
        </p:nvGrpSpPr>
        <p:grpSpPr>
          <a:xfrm>
            <a:off x="1084498" y="2398268"/>
            <a:ext cx="2904794" cy="1005298"/>
            <a:chOff x="907215" y="2398268"/>
            <a:chExt cx="2904794" cy="1005298"/>
          </a:xfrm>
        </p:grpSpPr>
        <p:grpSp>
          <p:nvGrpSpPr>
            <p:cNvPr id="28" name="Google Shape;2320;p55">
              <a:extLst>
                <a:ext uri="{FF2B5EF4-FFF2-40B4-BE49-F238E27FC236}">
                  <a16:creationId xmlns:a16="http://schemas.microsoft.com/office/drawing/2014/main" id="{21921099-0550-814C-7577-312F352F4E63}"/>
                </a:ext>
              </a:extLst>
            </p:cNvPr>
            <p:cNvGrpSpPr/>
            <p:nvPr/>
          </p:nvGrpSpPr>
          <p:grpSpPr>
            <a:xfrm>
              <a:off x="907215" y="2398268"/>
              <a:ext cx="928424" cy="928424"/>
              <a:chOff x="5300781" y="1555625"/>
              <a:chExt cx="1200600" cy="1200600"/>
            </a:xfrm>
          </p:grpSpPr>
          <p:sp>
            <p:nvSpPr>
              <p:cNvPr id="29" name="Google Shape;2321;p55">
                <a:extLst>
                  <a:ext uri="{FF2B5EF4-FFF2-40B4-BE49-F238E27FC236}">
                    <a16:creationId xmlns:a16="http://schemas.microsoft.com/office/drawing/2014/main" id="{18B3A1D0-26EE-ED1B-C7A1-F74B28AB1028}"/>
                  </a:ext>
                </a:extLst>
              </p:cNvPr>
              <p:cNvSpPr/>
              <p:nvPr/>
            </p:nvSpPr>
            <p:spPr>
              <a:xfrm>
                <a:off x="5300781" y="1555625"/>
                <a:ext cx="1200600" cy="1200600"/>
              </a:xfrm>
              <a:prstGeom prst="donut">
                <a:avLst>
                  <a:gd name="adj" fmla="val 25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dist="85725" dir="1080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22;p55">
                <a:extLst>
                  <a:ext uri="{FF2B5EF4-FFF2-40B4-BE49-F238E27FC236}">
                    <a16:creationId xmlns:a16="http://schemas.microsoft.com/office/drawing/2014/main" id="{FC03D972-6562-F8DC-5DB6-9D1136BC752D}"/>
                  </a:ext>
                </a:extLst>
              </p:cNvPr>
              <p:cNvSpPr/>
              <p:nvPr/>
            </p:nvSpPr>
            <p:spPr>
              <a:xfrm rot="5400000" flipH="1">
                <a:off x="5300781" y="1555625"/>
                <a:ext cx="1200600" cy="1200600"/>
              </a:xfrm>
              <a:prstGeom prst="blockArc">
                <a:avLst>
                  <a:gd name="adj1" fmla="val 2005912"/>
                  <a:gd name="adj2" fmla="val 0"/>
                  <a:gd name="adj3" fmla="val 25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2326;p55">
              <a:extLst>
                <a:ext uri="{FF2B5EF4-FFF2-40B4-BE49-F238E27FC236}">
                  <a16:creationId xmlns:a16="http://schemas.microsoft.com/office/drawing/2014/main" id="{1F1FC873-EC3F-1202-ACF3-79CC45D35598}"/>
                </a:ext>
              </a:extLst>
            </p:cNvPr>
            <p:cNvSpPr txBox="1">
              <a:spLocks/>
            </p:cNvSpPr>
            <p:nvPr/>
          </p:nvSpPr>
          <p:spPr>
            <a:xfrm>
              <a:off x="1935985" y="2704266"/>
              <a:ext cx="1876024" cy="699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zh-TW" altLang="en-US" sz="1500" dirty="0"/>
                <a:t>沒有小孩同行</a:t>
              </a:r>
              <a:endParaRPr lang="en-US" altLang="zh-TW" sz="1500" dirty="0"/>
            </a:p>
          </p:txBody>
        </p:sp>
        <p:sp>
          <p:nvSpPr>
            <p:cNvPr id="32" name="Google Shape;2327;p55">
              <a:extLst>
                <a:ext uri="{FF2B5EF4-FFF2-40B4-BE49-F238E27FC236}">
                  <a16:creationId xmlns:a16="http://schemas.microsoft.com/office/drawing/2014/main" id="{8B88C255-8A22-DCCC-55BE-6965355D0F4E}"/>
                </a:ext>
              </a:extLst>
            </p:cNvPr>
            <p:cNvSpPr txBox="1">
              <a:spLocks/>
            </p:cNvSpPr>
            <p:nvPr/>
          </p:nvSpPr>
          <p:spPr>
            <a:xfrm>
              <a:off x="1935985" y="2558217"/>
              <a:ext cx="1876024" cy="371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" altLang="zh-TW" sz="2400" dirty="0">
                  <a:latin typeface="Hammersmith One"/>
                  <a:ea typeface="Hammersmith One"/>
                  <a:cs typeface="Hammersmith One"/>
                  <a:sym typeface="Hammersmith One"/>
                </a:rPr>
                <a:t>92%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170A146-611C-1D3F-9028-3222F2536F0C}"/>
              </a:ext>
            </a:extLst>
          </p:cNvPr>
          <p:cNvGrpSpPr/>
          <p:nvPr/>
        </p:nvGrpSpPr>
        <p:grpSpPr>
          <a:xfrm>
            <a:off x="4378866" y="1267747"/>
            <a:ext cx="3092130" cy="1005298"/>
            <a:chOff x="3585760" y="1267747"/>
            <a:chExt cx="3092130" cy="1005298"/>
          </a:xfrm>
        </p:grpSpPr>
        <p:grpSp>
          <p:nvGrpSpPr>
            <p:cNvPr id="33" name="Google Shape;2320;p55">
              <a:extLst>
                <a:ext uri="{FF2B5EF4-FFF2-40B4-BE49-F238E27FC236}">
                  <a16:creationId xmlns:a16="http://schemas.microsoft.com/office/drawing/2014/main" id="{A7A33930-7422-F614-5844-B00683C3467E}"/>
                </a:ext>
              </a:extLst>
            </p:cNvPr>
            <p:cNvGrpSpPr/>
            <p:nvPr/>
          </p:nvGrpSpPr>
          <p:grpSpPr>
            <a:xfrm>
              <a:off x="3585760" y="1267747"/>
              <a:ext cx="928424" cy="928424"/>
              <a:chOff x="5300781" y="1555625"/>
              <a:chExt cx="1200600" cy="1200600"/>
            </a:xfrm>
          </p:grpSpPr>
          <p:sp>
            <p:nvSpPr>
              <p:cNvPr id="49" name="Google Shape;2321;p55">
                <a:extLst>
                  <a:ext uri="{FF2B5EF4-FFF2-40B4-BE49-F238E27FC236}">
                    <a16:creationId xmlns:a16="http://schemas.microsoft.com/office/drawing/2014/main" id="{DE945406-75D6-C902-B73D-F55DB60D5240}"/>
                  </a:ext>
                </a:extLst>
              </p:cNvPr>
              <p:cNvSpPr/>
              <p:nvPr/>
            </p:nvSpPr>
            <p:spPr>
              <a:xfrm>
                <a:off x="5300781" y="1555625"/>
                <a:ext cx="1200600" cy="1200600"/>
              </a:xfrm>
              <a:prstGeom prst="donut">
                <a:avLst>
                  <a:gd name="adj" fmla="val 25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dist="85725" dir="1080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22;p55">
                <a:extLst>
                  <a:ext uri="{FF2B5EF4-FFF2-40B4-BE49-F238E27FC236}">
                    <a16:creationId xmlns:a16="http://schemas.microsoft.com/office/drawing/2014/main" id="{1CCB0A63-A4A3-913D-5B0C-02BC975DDFAE}"/>
                  </a:ext>
                </a:extLst>
              </p:cNvPr>
              <p:cNvSpPr/>
              <p:nvPr/>
            </p:nvSpPr>
            <p:spPr>
              <a:xfrm rot="5400000" flipH="1">
                <a:off x="5300781" y="1555625"/>
                <a:ext cx="1200600" cy="1200600"/>
              </a:xfrm>
              <a:prstGeom prst="blockArc">
                <a:avLst>
                  <a:gd name="adj1" fmla="val 1299434"/>
                  <a:gd name="adj2" fmla="val 0"/>
                  <a:gd name="adj3" fmla="val 25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2326;p55">
              <a:extLst>
                <a:ext uri="{FF2B5EF4-FFF2-40B4-BE49-F238E27FC236}">
                  <a16:creationId xmlns:a16="http://schemas.microsoft.com/office/drawing/2014/main" id="{62D34B5E-304C-0B0B-CF4E-178EFAE14DB8}"/>
                </a:ext>
              </a:extLst>
            </p:cNvPr>
            <p:cNvSpPr txBox="1">
              <a:spLocks/>
            </p:cNvSpPr>
            <p:nvPr/>
          </p:nvSpPr>
          <p:spPr>
            <a:xfrm>
              <a:off x="4614529" y="1573745"/>
              <a:ext cx="2063361" cy="699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zh-TW" altLang="en-US" sz="1500" dirty="0"/>
                <a:t>外帶顧客不會再加點</a:t>
              </a:r>
            </a:p>
          </p:txBody>
        </p:sp>
        <p:sp>
          <p:nvSpPr>
            <p:cNvPr id="52" name="Google Shape;2327;p55">
              <a:extLst>
                <a:ext uri="{FF2B5EF4-FFF2-40B4-BE49-F238E27FC236}">
                  <a16:creationId xmlns:a16="http://schemas.microsoft.com/office/drawing/2014/main" id="{814839E3-AF9B-7106-24F1-3FA7A9EBFA60}"/>
                </a:ext>
              </a:extLst>
            </p:cNvPr>
            <p:cNvSpPr txBox="1">
              <a:spLocks/>
            </p:cNvSpPr>
            <p:nvPr/>
          </p:nvSpPr>
          <p:spPr>
            <a:xfrm>
              <a:off x="4614530" y="1427696"/>
              <a:ext cx="1876024" cy="371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" sz="2400" dirty="0">
                  <a:latin typeface="Hammersmith One"/>
                  <a:ea typeface="Hammersmith One"/>
                  <a:cs typeface="Hammersmith One"/>
                  <a:sym typeface="Hammersmith One"/>
                </a:rPr>
                <a:t>96%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5B014282-C278-1F91-8F74-B332E48E363C}"/>
              </a:ext>
            </a:extLst>
          </p:cNvPr>
          <p:cNvGrpSpPr/>
          <p:nvPr/>
        </p:nvGrpSpPr>
        <p:grpSpPr>
          <a:xfrm>
            <a:off x="4378866" y="2398268"/>
            <a:ext cx="4392267" cy="1005298"/>
            <a:chOff x="3812009" y="2591129"/>
            <a:chExt cx="4392267" cy="1005298"/>
          </a:xfrm>
        </p:grpSpPr>
        <p:sp>
          <p:nvSpPr>
            <p:cNvPr id="67" name="Google Shape;2322;p55">
              <a:extLst>
                <a:ext uri="{FF2B5EF4-FFF2-40B4-BE49-F238E27FC236}">
                  <a16:creationId xmlns:a16="http://schemas.microsoft.com/office/drawing/2014/main" id="{10BFBF68-FC4E-E360-CEEF-0568419926CC}"/>
                </a:ext>
              </a:extLst>
            </p:cNvPr>
            <p:cNvSpPr/>
            <p:nvPr/>
          </p:nvSpPr>
          <p:spPr>
            <a:xfrm rot="5400000" flipH="1">
              <a:off x="3812009" y="2591129"/>
              <a:ext cx="928424" cy="928424"/>
            </a:xfrm>
            <a:prstGeom prst="blockArc">
              <a:avLst>
                <a:gd name="adj1" fmla="val 21567455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26;p55">
              <a:extLst>
                <a:ext uri="{FF2B5EF4-FFF2-40B4-BE49-F238E27FC236}">
                  <a16:creationId xmlns:a16="http://schemas.microsoft.com/office/drawing/2014/main" id="{DE0F3EC7-F276-4E52-4051-BC3C1638EFFD}"/>
                </a:ext>
              </a:extLst>
            </p:cNvPr>
            <p:cNvSpPr txBox="1">
              <a:spLocks/>
            </p:cNvSpPr>
            <p:nvPr/>
          </p:nvSpPr>
          <p:spPr>
            <a:xfrm>
              <a:off x="4840778" y="2897127"/>
              <a:ext cx="3363498" cy="699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zh-TW" altLang="en-US" sz="1500" dirty="0"/>
                <a:t>團體顧客取號排隊後一定會入店用餐</a:t>
              </a:r>
            </a:p>
          </p:txBody>
        </p:sp>
        <p:sp>
          <p:nvSpPr>
            <p:cNvPr id="69" name="Google Shape;2327;p55">
              <a:extLst>
                <a:ext uri="{FF2B5EF4-FFF2-40B4-BE49-F238E27FC236}">
                  <a16:creationId xmlns:a16="http://schemas.microsoft.com/office/drawing/2014/main" id="{E688D221-94AC-C002-75DB-1168E7B092F4}"/>
                </a:ext>
              </a:extLst>
            </p:cNvPr>
            <p:cNvSpPr txBox="1">
              <a:spLocks/>
            </p:cNvSpPr>
            <p:nvPr/>
          </p:nvSpPr>
          <p:spPr>
            <a:xfrm>
              <a:off x="4840779" y="2751078"/>
              <a:ext cx="1876024" cy="371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" sz="2400" dirty="0">
                  <a:latin typeface="Hammersmith One"/>
                  <a:ea typeface="Hammersmith One"/>
                  <a:cs typeface="Hammersmith One"/>
                  <a:sym typeface="Hammersmith One"/>
                </a:rPr>
                <a:t>100%</a:t>
              </a:r>
            </a:p>
          </p:txBody>
        </p:sp>
        <p:sp>
          <p:nvSpPr>
            <p:cNvPr id="70" name="Google Shape;2321;p55">
              <a:extLst>
                <a:ext uri="{FF2B5EF4-FFF2-40B4-BE49-F238E27FC236}">
                  <a16:creationId xmlns:a16="http://schemas.microsoft.com/office/drawing/2014/main" id="{55BA3488-077C-CF67-45D0-FC4D5F673BB2}"/>
                </a:ext>
              </a:extLst>
            </p:cNvPr>
            <p:cNvSpPr/>
            <p:nvPr/>
          </p:nvSpPr>
          <p:spPr>
            <a:xfrm>
              <a:off x="3812009" y="2591129"/>
              <a:ext cx="928424" cy="928424"/>
            </a:xfrm>
            <a:prstGeom prst="donut">
              <a:avLst>
                <a:gd name="adj" fmla="val 25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dist="85725" dir="1080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" name="Google Shape;1696;p46">
            <a:extLst>
              <a:ext uri="{FF2B5EF4-FFF2-40B4-BE49-F238E27FC236}">
                <a16:creationId xmlns:a16="http://schemas.microsoft.com/office/drawing/2014/main" id="{E2C2D2D9-90D1-268B-561E-2821BCDE0601}"/>
              </a:ext>
            </a:extLst>
          </p:cNvPr>
          <p:cNvSpPr/>
          <p:nvPr/>
        </p:nvSpPr>
        <p:spPr>
          <a:xfrm>
            <a:off x="667073" y="3777104"/>
            <a:ext cx="3424640" cy="1188000"/>
          </a:xfrm>
          <a:prstGeom prst="rect">
            <a:avLst/>
          </a:prstGeom>
          <a:solidFill>
            <a:srgbClr val="996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327;p55">
            <a:extLst>
              <a:ext uri="{FF2B5EF4-FFF2-40B4-BE49-F238E27FC236}">
                <a16:creationId xmlns:a16="http://schemas.microsoft.com/office/drawing/2014/main" id="{CD3B05FF-5CDD-F924-AB84-722476CDA927}"/>
              </a:ext>
            </a:extLst>
          </p:cNvPr>
          <p:cNvSpPr txBox="1">
            <a:spLocks/>
          </p:cNvSpPr>
          <p:nvPr/>
        </p:nvSpPr>
        <p:spPr>
          <a:xfrm>
            <a:off x="1441381" y="3971998"/>
            <a:ext cx="1876024" cy="3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400" dirty="0">
                <a:solidFill>
                  <a:schemeClr val="bg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10</a:t>
            </a:r>
          </a:p>
        </p:txBody>
      </p:sp>
      <p:sp>
        <p:nvSpPr>
          <p:cNvPr id="73" name="Google Shape;2326;p55">
            <a:extLst>
              <a:ext uri="{FF2B5EF4-FFF2-40B4-BE49-F238E27FC236}">
                <a16:creationId xmlns:a16="http://schemas.microsoft.com/office/drawing/2014/main" id="{F7F4B94D-1219-3D47-9DE3-E955739DC4DA}"/>
              </a:ext>
            </a:extLst>
          </p:cNvPr>
          <p:cNvSpPr txBox="1">
            <a:spLocks/>
          </p:cNvSpPr>
          <p:nvPr/>
        </p:nvSpPr>
        <p:spPr>
          <a:xfrm>
            <a:off x="747099" y="4332087"/>
            <a:ext cx="3264589" cy="5358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多數顧客點餐</a:t>
            </a:r>
            <a:r>
              <a:rPr lang="zh-TW" altLang="en-US" sz="2000" dirty="0">
                <a:solidFill>
                  <a:schemeClr val="bg1"/>
                </a:solidFill>
              </a:rPr>
              <a:t>不超過 </a:t>
            </a:r>
            <a:r>
              <a:rPr lang="en-US" altLang="zh-TW" sz="1500" dirty="0">
                <a:solidFill>
                  <a:schemeClr val="bg1"/>
                </a:solidFill>
              </a:rPr>
              <a:t>10 </a:t>
            </a:r>
            <a:r>
              <a:rPr lang="zh-TW" altLang="en-US" sz="1500" dirty="0">
                <a:solidFill>
                  <a:schemeClr val="bg1"/>
                </a:solidFill>
              </a:rPr>
              <a:t>種菜品</a:t>
            </a:r>
          </a:p>
        </p:txBody>
      </p:sp>
      <p:sp>
        <p:nvSpPr>
          <p:cNvPr id="74" name="Google Shape;1696;p46">
            <a:extLst>
              <a:ext uri="{FF2B5EF4-FFF2-40B4-BE49-F238E27FC236}">
                <a16:creationId xmlns:a16="http://schemas.microsoft.com/office/drawing/2014/main" id="{259BE591-05B7-EED2-DC7E-038E909FA521}"/>
              </a:ext>
            </a:extLst>
          </p:cNvPr>
          <p:cNvSpPr/>
          <p:nvPr/>
        </p:nvSpPr>
        <p:spPr>
          <a:xfrm>
            <a:off x="667073" y="5184675"/>
            <a:ext cx="3424640" cy="1188000"/>
          </a:xfrm>
          <a:prstGeom prst="rect">
            <a:avLst/>
          </a:prstGeom>
          <a:solidFill>
            <a:srgbClr val="996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" name="Google Shape;2326;p55">
            <a:extLst>
              <a:ext uri="{FF2B5EF4-FFF2-40B4-BE49-F238E27FC236}">
                <a16:creationId xmlns:a16="http://schemas.microsoft.com/office/drawing/2014/main" id="{F6876B0F-5734-BAFD-1187-DE419E8A23A7}"/>
              </a:ext>
            </a:extLst>
          </p:cNvPr>
          <p:cNvSpPr txBox="1">
            <a:spLocks/>
          </p:cNvSpPr>
          <p:nvPr/>
        </p:nvSpPr>
        <p:spPr>
          <a:xfrm>
            <a:off x="747099" y="5739658"/>
            <a:ext cx="3264589" cy="5358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春節與暑假期間取號用餐比例較</a:t>
            </a:r>
            <a:r>
              <a:rPr lang="zh-TW" altLang="en-US" sz="2000" dirty="0">
                <a:solidFill>
                  <a:schemeClr val="bg1"/>
                </a:solidFill>
              </a:rPr>
              <a:t>高</a:t>
            </a:r>
            <a:endParaRPr lang="zh-TW" altLang="en-US" sz="1500" dirty="0">
              <a:solidFill>
                <a:schemeClr val="bg1"/>
              </a:solidFill>
            </a:endParaRPr>
          </a:p>
        </p:txBody>
      </p:sp>
      <p:pic>
        <p:nvPicPr>
          <p:cNvPr id="76" name="圖片 75" descr="一張含有 箭 的圖片&#10;&#10;自動產生的描述">
            <a:extLst>
              <a:ext uri="{FF2B5EF4-FFF2-40B4-BE49-F238E27FC236}">
                <a16:creationId xmlns:a16="http://schemas.microsoft.com/office/drawing/2014/main" id="{280953EF-2D68-B10A-FA5E-6FB5FB73A9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45393" y="5313140"/>
            <a:ext cx="468000" cy="468000"/>
          </a:xfrm>
          <a:prstGeom prst="rect">
            <a:avLst/>
          </a:prstGeom>
        </p:spPr>
      </p:pic>
      <p:sp>
        <p:nvSpPr>
          <p:cNvPr id="77" name="Google Shape;1696;p46">
            <a:extLst>
              <a:ext uri="{FF2B5EF4-FFF2-40B4-BE49-F238E27FC236}">
                <a16:creationId xmlns:a16="http://schemas.microsoft.com/office/drawing/2014/main" id="{E5C75B98-4786-39A2-38B5-58AE623C5940}"/>
              </a:ext>
            </a:extLst>
          </p:cNvPr>
          <p:cNvSpPr/>
          <p:nvPr/>
        </p:nvSpPr>
        <p:spPr>
          <a:xfrm>
            <a:off x="4374387" y="3777104"/>
            <a:ext cx="3424640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326;p55">
            <a:extLst>
              <a:ext uri="{FF2B5EF4-FFF2-40B4-BE49-F238E27FC236}">
                <a16:creationId xmlns:a16="http://schemas.microsoft.com/office/drawing/2014/main" id="{05C12777-622C-F96E-6FA0-6351BF51E30F}"/>
              </a:ext>
            </a:extLst>
          </p:cNvPr>
          <p:cNvSpPr txBox="1">
            <a:spLocks/>
          </p:cNvSpPr>
          <p:nvPr/>
        </p:nvSpPr>
        <p:spPr>
          <a:xfrm>
            <a:off x="4454413" y="4332087"/>
            <a:ext cx="3264589" cy="5358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加點次數越</a:t>
            </a:r>
            <a:r>
              <a:rPr lang="zh-TW" altLang="en-US" sz="2000" dirty="0">
                <a:solidFill>
                  <a:schemeClr val="bg1"/>
                </a:solidFill>
              </a:rPr>
              <a:t>多</a:t>
            </a:r>
            <a:r>
              <a:rPr lang="zh-TW" altLang="en-US" sz="1500" dirty="0">
                <a:solidFill>
                  <a:schemeClr val="bg1"/>
                </a:solidFill>
              </a:rPr>
              <a:t>，用餐時間就會越</a:t>
            </a:r>
            <a:r>
              <a:rPr lang="zh-TW" altLang="en-US" sz="2000" dirty="0">
                <a:solidFill>
                  <a:schemeClr val="bg1"/>
                </a:solidFill>
              </a:rPr>
              <a:t>久</a:t>
            </a:r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6F3B0083-FA91-2EB6-EDAF-40392FF06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07" y="3938629"/>
            <a:ext cx="360000" cy="360000"/>
          </a:xfrm>
          <a:prstGeom prst="rect">
            <a:avLst/>
          </a:prstGeom>
        </p:spPr>
      </p:pic>
      <p:sp>
        <p:nvSpPr>
          <p:cNvPr id="80" name="Google Shape;1696;p46">
            <a:extLst>
              <a:ext uri="{FF2B5EF4-FFF2-40B4-BE49-F238E27FC236}">
                <a16:creationId xmlns:a16="http://schemas.microsoft.com/office/drawing/2014/main" id="{B1864BAA-37FD-6504-E736-958EB2FA32F9}"/>
              </a:ext>
            </a:extLst>
          </p:cNvPr>
          <p:cNvSpPr/>
          <p:nvPr/>
        </p:nvSpPr>
        <p:spPr>
          <a:xfrm>
            <a:off x="4374387" y="5187140"/>
            <a:ext cx="3424640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" name="Google Shape;2326;p55">
            <a:extLst>
              <a:ext uri="{FF2B5EF4-FFF2-40B4-BE49-F238E27FC236}">
                <a16:creationId xmlns:a16="http://schemas.microsoft.com/office/drawing/2014/main" id="{BEB24C86-8F33-D754-A3A2-2D1721D249DF}"/>
              </a:ext>
            </a:extLst>
          </p:cNvPr>
          <p:cNvSpPr txBox="1">
            <a:spLocks/>
          </p:cNvSpPr>
          <p:nvPr/>
        </p:nvSpPr>
        <p:spPr>
          <a:xfrm>
            <a:off x="4454413" y="5742123"/>
            <a:ext cx="3264589" cy="5358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用餐人數越</a:t>
            </a:r>
            <a:r>
              <a:rPr lang="zh-TW" altLang="en-US" sz="2000" dirty="0">
                <a:solidFill>
                  <a:schemeClr val="bg1"/>
                </a:solidFill>
              </a:rPr>
              <a:t>多</a:t>
            </a:r>
            <a:r>
              <a:rPr lang="zh-TW" altLang="en-US" sz="1500" dirty="0">
                <a:solidFill>
                  <a:schemeClr val="bg1"/>
                </a:solidFill>
              </a:rPr>
              <a:t>，用餐時間就會越</a:t>
            </a:r>
            <a:r>
              <a:rPr lang="zh-TW" altLang="en-US" sz="2000" dirty="0">
                <a:solidFill>
                  <a:schemeClr val="bg1"/>
                </a:solidFill>
              </a:rPr>
              <a:t>久</a:t>
            </a: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7EA192CD-35B1-27C5-726B-EA7EDDB5AA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07" y="5348665"/>
            <a:ext cx="360000" cy="360000"/>
          </a:xfrm>
          <a:prstGeom prst="rect">
            <a:avLst/>
          </a:prstGeom>
        </p:spPr>
      </p:pic>
      <p:sp>
        <p:nvSpPr>
          <p:cNvPr id="83" name="Google Shape;1696;p46">
            <a:extLst>
              <a:ext uri="{FF2B5EF4-FFF2-40B4-BE49-F238E27FC236}">
                <a16:creationId xmlns:a16="http://schemas.microsoft.com/office/drawing/2014/main" id="{ACD5C345-1FBE-1C61-B960-FD1532779A3D}"/>
              </a:ext>
            </a:extLst>
          </p:cNvPr>
          <p:cNvSpPr/>
          <p:nvPr/>
        </p:nvSpPr>
        <p:spPr>
          <a:xfrm>
            <a:off x="8081701" y="3777104"/>
            <a:ext cx="3424640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" name="Google Shape;2326;p55">
            <a:extLst>
              <a:ext uri="{FF2B5EF4-FFF2-40B4-BE49-F238E27FC236}">
                <a16:creationId xmlns:a16="http://schemas.microsoft.com/office/drawing/2014/main" id="{B9F181EF-12C9-E09B-1492-0A3C6D13A421}"/>
              </a:ext>
            </a:extLst>
          </p:cNvPr>
          <p:cNvSpPr txBox="1">
            <a:spLocks/>
          </p:cNvSpPr>
          <p:nvPr/>
        </p:nvSpPr>
        <p:spPr>
          <a:xfrm>
            <a:off x="8161727" y="4332087"/>
            <a:ext cx="3264589" cy="5358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下午排隊組數</a:t>
            </a:r>
            <a:r>
              <a:rPr lang="zh-TW" altLang="en-US" sz="2000" dirty="0">
                <a:solidFill>
                  <a:schemeClr val="bg1"/>
                </a:solidFill>
              </a:rPr>
              <a:t>少</a:t>
            </a:r>
            <a:r>
              <a:rPr lang="zh-TW" altLang="en-US" sz="1500" dirty="0">
                <a:solidFill>
                  <a:schemeClr val="bg1"/>
                </a:solidFill>
              </a:rPr>
              <a:t>，排隊時間卻較</a:t>
            </a:r>
            <a:r>
              <a:rPr lang="zh-TW" altLang="en-US" sz="2000" dirty="0">
                <a:solidFill>
                  <a:schemeClr val="bg1"/>
                </a:solidFill>
              </a:rPr>
              <a:t>久</a:t>
            </a:r>
          </a:p>
        </p:txBody>
      </p:sp>
      <p:pic>
        <p:nvPicPr>
          <p:cNvPr id="85" name="圖片 84">
            <a:extLst>
              <a:ext uri="{FF2B5EF4-FFF2-40B4-BE49-F238E27FC236}">
                <a16:creationId xmlns:a16="http://schemas.microsoft.com/office/drawing/2014/main" id="{FBC38F29-1FC2-17AB-0BC8-B378A781E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021" y="3938629"/>
            <a:ext cx="360000" cy="360000"/>
          </a:xfrm>
          <a:prstGeom prst="rect">
            <a:avLst/>
          </a:prstGeom>
        </p:spPr>
      </p:pic>
      <p:sp>
        <p:nvSpPr>
          <p:cNvPr id="86" name="Google Shape;1696;p46">
            <a:extLst>
              <a:ext uri="{FF2B5EF4-FFF2-40B4-BE49-F238E27FC236}">
                <a16:creationId xmlns:a16="http://schemas.microsoft.com/office/drawing/2014/main" id="{86E76701-72B8-F717-A57F-F782F3B5645E}"/>
              </a:ext>
            </a:extLst>
          </p:cNvPr>
          <p:cNvSpPr/>
          <p:nvPr/>
        </p:nvSpPr>
        <p:spPr>
          <a:xfrm>
            <a:off x="8081701" y="5187140"/>
            <a:ext cx="3424640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" name="Google Shape;2326;p55">
            <a:extLst>
              <a:ext uri="{FF2B5EF4-FFF2-40B4-BE49-F238E27FC236}">
                <a16:creationId xmlns:a16="http://schemas.microsoft.com/office/drawing/2014/main" id="{B0DD338F-F621-F3B6-A612-37BE73B3BA3E}"/>
              </a:ext>
            </a:extLst>
          </p:cNvPr>
          <p:cNvSpPr txBox="1">
            <a:spLocks/>
          </p:cNvSpPr>
          <p:nvPr/>
        </p:nvSpPr>
        <p:spPr>
          <a:xfrm>
            <a:off x="8161727" y="5742123"/>
            <a:ext cx="3264589" cy="5358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出餐次數越</a:t>
            </a:r>
            <a:r>
              <a:rPr lang="zh-TW" altLang="en-US" sz="2000" dirty="0">
                <a:solidFill>
                  <a:schemeClr val="bg1"/>
                </a:solidFill>
              </a:rPr>
              <a:t>多</a:t>
            </a:r>
            <a:r>
              <a:rPr lang="zh-TW" altLang="en-US" sz="1500" dirty="0">
                <a:solidFill>
                  <a:schemeClr val="bg1"/>
                </a:solidFill>
              </a:rPr>
              <a:t>，用餐時間就會越</a:t>
            </a:r>
            <a:r>
              <a:rPr lang="zh-TW" altLang="en-US" sz="2000" dirty="0">
                <a:solidFill>
                  <a:schemeClr val="bg1"/>
                </a:solidFill>
              </a:rPr>
              <a:t>久</a:t>
            </a:r>
          </a:p>
        </p:txBody>
      </p:sp>
      <p:pic>
        <p:nvPicPr>
          <p:cNvPr id="88" name="圖片 87">
            <a:extLst>
              <a:ext uri="{FF2B5EF4-FFF2-40B4-BE49-F238E27FC236}">
                <a16:creationId xmlns:a16="http://schemas.microsoft.com/office/drawing/2014/main" id="{69A71B76-FE83-1E40-992B-C1C586569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021" y="534866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347F3AF-3DA5-DFCA-9142-17432FFA4036}"/>
              </a:ext>
            </a:extLst>
          </p:cNvPr>
          <p:cNvSpPr/>
          <p:nvPr/>
        </p:nvSpPr>
        <p:spPr>
          <a:xfrm>
            <a:off x="988208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資料洞察</a:t>
            </a:r>
          </a:p>
        </p:txBody>
      </p:sp>
      <p:sp>
        <p:nvSpPr>
          <p:cNvPr id="55" name="投影片編號版面配置區 54">
            <a:extLst>
              <a:ext uri="{FF2B5EF4-FFF2-40B4-BE49-F238E27FC236}">
                <a16:creationId xmlns:a16="http://schemas.microsoft.com/office/drawing/2014/main" id="{C2B92A0E-E5C6-AB60-BAD6-7D10EF9D3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4926D7-BB2B-F611-3865-294AB1AEBE40}"/>
              </a:ext>
            </a:extLst>
          </p:cNvPr>
          <p:cNvSpPr txBox="1"/>
          <p:nvPr/>
        </p:nvSpPr>
        <p:spPr>
          <a:xfrm>
            <a:off x="4145501" y="314306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spc="100" dirty="0">
                <a:solidFill>
                  <a:schemeClr val="tx2">
                    <a:lumMod val="75000"/>
                  </a:schemeClr>
                </a:solidFill>
              </a:rPr>
              <a:t>外部開放數據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28DAC0E-B79F-4424-E451-2A63890F3B36}"/>
              </a:ext>
            </a:extLst>
          </p:cNvPr>
          <p:cNvGrpSpPr/>
          <p:nvPr/>
        </p:nvGrpSpPr>
        <p:grpSpPr>
          <a:xfrm>
            <a:off x="4553992" y="1780341"/>
            <a:ext cx="3096000" cy="1667670"/>
            <a:chOff x="4590495" y="1872701"/>
            <a:chExt cx="3096000" cy="1667670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339B4DC8-19DD-8D03-963E-32EB6758AAE1}"/>
                </a:ext>
              </a:extLst>
            </p:cNvPr>
            <p:cNvSpPr/>
            <p:nvPr/>
          </p:nvSpPr>
          <p:spPr>
            <a:xfrm>
              <a:off x="5706495" y="1872701"/>
              <a:ext cx="864000" cy="86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C5C7FDD3-E15B-BAC5-4DB8-6E75DAD8FB30}"/>
                </a:ext>
              </a:extLst>
            </p:cNvPr>
            <p:cNvSpPr txBox="1"/>
            <p:nvPr/>
          </p:nvSpPr>
          <p:spPr>
            <a:xfrm>
              <a:off x="5370251" y="2803235"/>
              <a:ext cx="15364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 i="0" u="none" strike="noStrike">
                  <a:solidFill>
                    <a:schemeClr val="accent3"/>
                  </a:solidFill>
                  <a:effectLst/>
                  <a:latin typeface="+mj-ea"/>
                  <a:ea typeface="+mj-ea"/>
                </a:defRPr>
              </a:lvl1pPr>
            </a:lstStyle>
            <a:p>
              <a:pPr algn="ctr"/>
              <a:r>
                <a:rPr lang="zh-TW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放假國家數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136989-A205-AAA9-8D64-8219B4727AE9}"/>
                </a:ext>
              </a:extLst>
            </p:cNvPr>
            <p:cNvSpPr txBox="1"/>
            <p:nvPr/>
          </p:nvSpPr>
          <p:spPr>
            <a:xfrm>
              <a:off x="4590495" y="3240289"/>
              <a:ext cx="3096000" cy="300082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defPPr>
                <a:defRPr lang="zh-TW"/>
              </a:defPPr>
              <a:lvl1pPr indent="0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500"/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zh-TW" altLang="en-US" dirty="0"/>
                <a:t>越</a:t>
              </a:r>
              <a:r>
                <a:rPr lang="zh-TW" altLang="en-US" sz="2000" dirty="0"/>
                <a:t>多</a:t>
              </a:r>
              <a:r>
                <a:rPr lang="zh-TW" altLang="en-US" dirty="0"/>
                <a:t>國家放假，排隊時間越</a:t>
              </a:r>
              <a:r>
                <a:rPr lang="zh-TW" altLang="en-US" sz="2000" dirty="0"/>
                <a:t>長</a:t>
              </a:r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5B47C0E-83E4-4CC7-3E38-DB7BB14D2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495" y="2016701"/>
              <a:ext cx="576000" cy="576000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FE0A1E1-6206-BAD4-64D5-1997D46311A3}"/>
              </a:ext>
            </a:extLst>
          </p:cNvPr>
          <p:cNvGrpSpPr/>
          <p:nvPr/>
        </p:nvGrpSpPr>
        <p:grpSpPr>
          <a:xfrm>
            <a:off x="7870288" y="3909201"/>
            <a:ext cx="3096000" cy="1667670"/>
            <a:chOff x="7962652" y="3899965"/>
            <a:chExt cx="3096000" cy="1667670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599480E-ACB5-749E-A48B-1BEF83D9FF60}"/>
                </a:ext>
              </a:extLst>
            </p:cNvPr>
            <p:cNvSpPr/>
            <p:nvPr/>
          </p:nvSpPr>
          <p:spPr>
            <a:xfrm>
              <a:off x="9078652" y="3899965"/>
              <a:ext cx="864000" cy="86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66110A-3A64-2853-74FB-116B6D8CA01D}"/>
                </a:ext>
              </a:extLst>
            </p:cNvPr>
            <p:cNvSpPr txBox="1"/>
            <p:nvPr/>
          </p:nvSpPr>
          <p:spPr>
            <a:xfrm>
              <a:off x="8742408" y="4830499"/>
              <a:ext cx="15364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 i="0" u="none" strike="noStrike">
                  <a:solidFill>
                    <a:schemeClr val="accent3"/>
                  </a:solidFill>
                  <a:effectLst/>
                  <a:latin typeface="+mj-ea"/>
                  <a:ea typeface="+mj-ea"/>
                </a:defRPr>
              </a:lvl1pPr>
            </a:lstStyle>
            <a:p>
              <a:pPr algn="ctr"/>
              <a:r>
                <a:rPr lang="zh-TW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颱風強度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678F19C-B9CA-511C-E2EF-AA5D029EDA21}"/>
                </a:ext>
              </a:extLst>
            </p:cNvPr>
            <p:cNvSpPr txBox="1"/>
            <p:nvPr/>
          </p:nvSpPr>
          <p:spPr>
            <a:xfrm>
              <a:off x="7962652" y="5267553"/>
              <a:ext cx="3096000" cy="300082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defPPr>
                <a:defRPr lang="zh-TW"/>
              </a:defPPr>
              <a:lvl1pPr indent="0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500"/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zh-TW" altLang="en-US" dirty="0"/>
                <a:t>中度颱風的平均排隊時間最</a:t>
              </a:r>
              <a:r>
                <a:rPr lang="zh-TW" altLang="en-US" sz="2000" dirty="0"/>
                <a:t>長</a:t>
              </a:r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AD2BACA-8BDD-02B8-BACD-915419C5C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2652" y="4043965"/>
              <a:ext cx="576000" cy="57600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4850A6D-75CA-14CC-1E58-EE5CE9C9E0B5}"/>
              </a:ext>
            </a:extLst>
          </p:cNvPr>
          <p:cNvGrpSpPr/>
          <p:nvPr/>
        </p:nvGrpSpPr>
        <p:grpSpPr>
          <a:xfrm>
            <a:off x="4553992" y="3909201"/>
            <a:ext cx="3096000" cy="1667670"/>
            <a:chOff x="4590495" y="3899965"/>
            <a:chExt cx="3096000" cy="1667670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7143C115-817C-4771-9BF1-A223261AE58C}"/>
                </a:ext>
              </a:extLst>
            </p:cNvPr>
            <p:cNvSpPr/>
            <p:nvPr/>
          </p:nvSpPr>
          <p:spPr>
            <a:xfrm>
              <a:off x="5706495" y="3899965"/>
              <a:ext cx="864000" cy="86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3048B53-CBAA-51F2-DC8F-30955D7A028A}"/>
                </a:ext>
              </a:extLst>
            </p:cNvPr>
            <p:cNvSpPr txBox="1"/>
            <p:nvPr/>
          </p:nvSpPr>
          <p:spPr>
            <a:xfrm>
              <a:off x="5370251" y="4830499"/>
              <a:ext cx="15364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 i="0" u="none" strike="noStrike">
                  <a:solidFill>
                    <a:schemeClr val="accent3"/>
                  </a:solidFill>
                  <a:effectLst/>
                  <a:latin typeface="+mj-ea"/>
                  <a:ea typeface="+mj-ea"/>
                </a:defRPr>
              </a:lvl1pPr>
            </a:lstStyle>
            <a:p>
              <a:pPr algn="ctr"/>
              <a:r>
                <a:rPr lang="zh-TW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氣壓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282A0E3-98DD-20AF-8493-8640958614E5}"/>
                </a:ext>
              </a:extLst>
            </p:cNvPr>
            <p:cNvSpPr txBox="1"/>
            <p:nvPr/>
          </p:nvSpPr>
          <p:spPr>
            <a:xfrm>
              <a:off x="4590495" y="5267553"/>
              <a:ext cx="3096000" cy="300082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defPPr>
                <a:defRPr lang="zh-TW"/>
              </a:defPPr>
              <a:lvl1pPr indent="0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500"/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zh-TW" altLang="en-US" dirty="0"/>
                <a:t>氣壓越</a:t>
              </a:r>
              <a:r>
                <a:rPr lang="zh-TW" altLang="en-US" sz="1800" dirty="0"/>
                <a:t>高</a:t>
              </a:r>
              <a:r>
                <a:rPr lang="zh-TW" altLang="en-US" dirty="0"/>
                <a:t>，排隊時間越</a:t>
              </a:r>
              <a:r>
                <a:rPr lang="zh-TW" altLang="en-US" sz="1800" dirty="0"/>
                <a:t>長</a:t>
              </a:r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25E0C3F-A2A7-19D9-E938-2DBFD2131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495" y="4043965"/>
              <a:ext cx="576000" cy="576000"/>
            </a:xfrm>
            <a:prstGeom prst="rect">
              <a:avLst/>
            </a:prstGeom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A163D76-12CB-36CA-576D-8CFF5106F315}"/>
              </a:ext>
            </a:extLst>
          </p:cNvPr>
          <p:cNvGrpSpPr/>
          <p:nvPr/>
        </p:nvGrpSpPr>
        <p:grpSpPr>
          <a:xfrm>
            <a:off x="1237695" y="3909201"/>
            <a:ext cx="3096000" cy="1667670"/>
            <a:chOff x="1330059" y="3899965"/>
            <a:chExt cx="3096000" cy="1667670"/>
          </a:xfrm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0C5E7E77-6426-BC66-9E9B-413DF588A9D4}"/>
                </a:ext>
              </a:extLst>
            </p:cNvPr>
            <p:cNvSpPr/>
            <p:nvPr/>
          </p:nvSpPr>
          <p:spPr>
            <a:xfrm>
              <a:off x="2446059" y="3899965"/>
              <a:ext cx="864000" cy="86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DFD155F-6D78-CB5B-EDB1-056E2CBCB531}"/>
                </a:ext>
              </a:extLst>
            </p:cNvPr>
            <p:cNvSpPr txBox="1"/>
            <p:nvPr/>
          </p:nvSpPr>
          <p:spPr>
            <a:xfrm>
              <a:off x="2109815" y="4830499"/>
              <a:ext cx="15364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 i="0" u="none" strike="noStrike">
                  <a:solidFill>
                    <a:schemeClr val="accent3"/>
                  </a:solidFill>
                  <a:effectLst/>
                  <a:latin typeface="+mj-ea"/>
                  <a:ea typeface="+mj-ea"/>
                </a:defRPr>
              </a:lvl1pPr>
            </a:lstStyle>
            <a:p>
              <a:pPr algn="ctr"/>
              <a:r>
                <a:rPr lang="zh-TW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降雨量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F5A9438-CD64-14D3-3356-4DC7536E9BD2}"/>
                </a:ext>
              </a:extLst>
            </p:cNvPr>
            <p:cNvSpPr txBox="1"/>
            <p:nvPr/>
          </p:nvSpPr>
          <p:spPr>
            <a:xfrm>
              <a:off x="1330059" y="5267553"/>
              <a:ext cx="3096000" cy="300082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defPPr>
                <a:defRPr lang="zh-TW"/>
              </a:defPPr>
              <a:lvl1pPr indent="0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500"/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zh-TW" altLang="en-US" dirty="0"/>
                <a:t>降雨量越</a:t>
              </a:r>
              <a:r>
                <a:rPr lang="zh-TW" altLang="en-US" sz="2000" dirty="0"/>
                <a:t>大</a:t>
              </a:r>
              <a:r>
                <a:rPr lang="zh-TW" altLang="en-US" dirty="0"/>
                <a:t>，排隊時間越</a:t>
              </a:r>
              <a:r>
                <a:rPr lang="zh-TW" altLang="en-US" sz="2000" dirty="0"/>
                <a:t>短</a:t>
              </a:r>
              <a:endParaRPr lang="zh-TW" altLang="en-US" dirty="0"/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7D525B91-87FC-8760-BCE8-F89A5E886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059" y="4043965"/>
              <a:ext cx="576000" cy="576000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7ADDF79-EFAA-741E-EBDB-D0003DE7A65A}"/>
              </a:ext>
            </a:extLst>
          </p:cNvPr>
          <p:cNvGrpSpPr/>
          <p:nvPr/>
        </p:nvGrpSpPr>
        <p:grpSpPr>
          <a:xfrm>
            <a:off x="7870288" y="1780341"/>
            <a:ext cx="3096000" cy="1667670"/>
            <a:chOff x="7962652" y="1872701"/>
            <a:chExt cx="3096000" cy="1667670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D0F2ACD9-E098-5AB4-EAC1-307AA5062B36}"/>
                </a:ext>
              </a:extLst>
            </p:cNvPr>
            <p:cNvSpPr/>
            <p:nvPr/>
          </p:nvSpPr>
          <p:spPr>
            <a:xfrm>
              <a:off x="9078652" y="1872701"/>
              <a:ext cx="864000" cy="86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554A211-1B91-94E0-58CC-D5E085A27E5C}"/>
                </a:ext>
              </a:extLst>
            </p:cNvPr>
            <p:cNvSpPr txBox="1"/>
            <p:nvPr/>
          </p:nvSpPr>
          <p:spPr>
            <a:xfrm>
              <a:off x="8742408" y="2803235"/>
              <a:ext cx="15364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 i="0" u="none" strike="noStrike">
                  <a:solidFill>
                    <a:schemeClr val="accent3"/>
                  </a:solidFill>
                  <a:effectLst/>
                  <a:latin typeface="+mj-ea"/>
                  <a:ea typeface="+mj-ea"/>
                </a:defRPr>
              </a:lvl1pPr>
            </a:lstStyle>
            <a:p>
              <a:pPr algn="ctr"/>
              <a:r>
                <a:rPr lang="zh-TW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網路搜尋量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3DD3CB8-B362-F2EA-1BB5-76CD3DC900AF}"/>
                </a:ext>
              </a:extLst>
            </p:cNvPr>
            <p:cNvSpPr txBox="1"/>
            <p:nvPr/>
          </p:nvSpPr>
          <p:spPr>
            <a:xfrm>
              <a:off x="7962652" y="3240289"/>
              <a:ext cx="3096000" cy="300082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defPPr>
                <a:defRPr lang="zh-TW"/>
              </a:defPPr>
              <a:lvl1pPr indent="0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500"/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zh-TW" altLang="en-US" dirty="0"/>
                <a:t>網路搜尋量越</a:t>
              </a:r>
              <a:r>
                <a:rPr lang="zh-TW" altLang="en-US" sz="2000" dirty="0"/>
                <a:t>高</a:t>
              </a:r>
              <a:r>
                <a:rPr lang="zh-TW" altLang="en-US" dirty="0"/>
                <a:t>，排隊時間越</a:t>
              </a:r>
              <a:r>
                <a:rPr lang="zh-TW" altLang="en-US" sz="2000" dirty="0"/>
                <a:t>長</a:t>
              </a:r>
              <a:endParaRPr lang="zh-TW" altLang="en-US" dirty="0"/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3B01B72B-9194-1C4B-8763-5C13F388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2652" y="2016701"/>
              <a:ext cx="576000" cy="5760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B1734C2-F614-01F3-5861-7150F3C9E9CE}"/>
              </a:ext>
            </a:extLst>
          </p:cNvPr>
          <p:cNvGrpSpPr/>
          <p:nvPr/>
        </p:nvGrpSpPr>
        <p:grpSpPr>
          <a:xfrm>
            <a:off x="1237695" y="1780341"/>
            <a:ext cx="3096000" cy="1667670"/>
            <a:chOff x="1330059" y="1872701"/>
            <a:chExt cx="3096000" cy="1667670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4EE1D204-2E92-ADAA-D06B-F068B9E30662}"/>
                </a:ext>
              </a:extLst>
            </p:cNvPr>
            <p:cNvSpPr/>
            <p:nvPr/>
          </p:nvSpPr>
          <p:spPr>
            <a:xfrm>
              <a:off x="2446059" y="1872701"/>
              <a:ext cx="864000" cy="86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37F184B3-8794-A857-3A5C-20390A21ADA3}"/>
                </a:ext>
              </a:extLst>
            </p:cNvPr>
            <p:cNvSpPr txBox="1"/>
            <p:nvPr/>
          </p:nvSpPr>
          <p:spPr>
            <a:xfrm>
              <a:off x="2109815" y="2803235"/>
              <a:ext cx="15364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 i="0" u="none" strike="noStrike">
                  <a:solidFill>
                    <a:schemeClr val="accent3"/>
                  </a:solidFill>
                  <a:effectLst/>
                  <a:latin typeface="+mj-ea"/>
                  <a:ea typeface="+mj-ea"/>
                </a:defRPr>
              </a:lvl1pPr>
            </a:lstStyle>
            <a:p>
              <a:pPr algn="ctr"/>
              <a:r>
                <a:rPr lang="zh-TW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節慶假期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74D3EAE-224E-08E1-9C40-05C965964ACC}"/>
                </a:ext>
              </a:extLst>
            </p:cNvPr>
            <p:cNvSpPr txBox="1"/>
            <p:nvPr/>
          </p:nvSpPr>
          <p:spPr>
            <a:xfrm>
              <a:off x="1330059" y="3240289"/>
              <a:ext cx="3096000" cy="300082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defPPr>
                <a:defRPr lang="zh-TW"/>
              </a:defPPr>
              <a:lvl1pPr indent="0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500"/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zh-TW" altLang="en-US" dirty="0"/>
                <a:t>節慶假期的排隊時間較</a:t>
              </a:r>
              <a:r>
                <a:rPr lang="zh-TW" altLang="en-US" sz="2000" dirty="0"/>
                <a:t>長</a:t>
              </a:r>
              <a:endParaRPr lang="zh-TW" altLang="en-US" dirty="0"/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2B0EDB6-9CE8-42CD-2320-4E07B292D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059" y="2016701"/>
              <a:ext cx="576000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096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7;p36">
            <a:extLst>
              <a:ext uri="{FF2B5EF4-FFF2-40B4-BE49-F238E27FC236}">
                <a16:creationId xmlns:a16="http://schemas.microsoft.com/office/drawing/2014/main" id="{E91CD473-CEAA-FB1F-70A7-271E96A1F99F}"/>
              </a:ext>
            </a:extLst>
          </p:cNvPr>
          <p:cNvSpPr/>
          <p:nvPr/>
        </p:nvSpPr>
        <p:spPr>
          <a:xfrm flipH="1">
            <a:off x="1094457" y="982611"/>
            <a:ext cx="1750800" cy="1750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/>
          </a:p>
        </p:txBody>
      </p:sp>
      <p:sp>
        <p:nvSpPr>
          <p:cNvPr id="3" name="Google Shape;1278;p36">
            <a:extLst>
              <a:ext uri="{FF2B5EF4-FFF2-40B4-BE49-F238E27FC236}">
                <a16:creationId xmlns:a16="http://schemas.microsoft.com/office/drawing/2014/main" id="{33C54A2E-96CD-3050-959A-471A4A7BC314}"/>
              </a:ext>
            </a:extLst>
          </p:cNvPr>
          <p:cNvSpPr txBox="1">
            <a:spLocks/>
          </p:cNvSpPr>
          <p:nvPr/>
        </p:nvSpPr>
        <p:spPr>
          <a:xfrm>
            <a:off x="963167" y="3088133"/>
            <a:ext cx="6357600" cy="201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solidFill>
                  <a:schemeClr val="bg1"/>
                </a:solidFill>
              </a:rPr>
              <a:t>商轉可行性與</a:t>
            </a:r>
          </a:p>
          <a:p>
            <a:r>
              <a:rPr lang="zh-TW" altLang="en-US" sz="5400" b="1" dirty="0">
                <a:solidFill>
                  <a:schemeClr val="bg1"/>
                </a:solidFill>
              </a:rPr>
              <a:t>成果創新價值</a:t>
            </a:r>
          </a:p>
        </p:txBody>
      </p:sp>
      <p:sp>
        <p:nvSpPr>
          <p:cNvPr id="4" name="Google Shape;1279;p36">
            <a:extLst>
              <a:ext uri="{FF2B5EF4-FFF2-40B4-BE49-F238E27FC236}">
                <a16:creationId xmlns:a16="http://schemas.microsoft.com/office/drawing/2014/main" id="{FFD8C284-3788-0666-06B6-FC6A855BD912}"/>
              </a:ext>
            </a:extLst>
          </p:cNvPr>
          <p:cNvSpPr txBox="1">
            <a:spLocks/>
          </p:cNvSpPr>
          <p:nvPr/>
        </p:nvSpPr>
        <p:spPr>
          <a:xfrm>
            <a:off x="1085313" y="1285923"/>
            <a:ext cx="1750800" cy="1235600"/>
          </a:xfrm>
          <a:prstGeom prst="rect">
            <a:avLst/>
          </a:prstGeom>
        </p:spPr>
        <p:txBody>
          <a:bodyPr spcFirstLastPara="1" wrap="square" lIns="121900" tIns="73133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7200" i="1" dirty="0">
                <a:ln w="19050">
                  <a:solidFill>
                    <a:schemeClr val="accent4"/>
                  </a:solidFill>
                </a:ln>
                <a:noFill/>
              </a:rPr>
              <a:t>04</a:t>
            </a:r>
          </a:p>
        </p:txBody>
      </p:sp>
      <p:sp>
        <p:nvSpPr>
          <p:cNvPr id="6" name="Google Shape;1281;p36">
            <a:extLst>
              <a:ext uri="{FF2B5EF4-FFF2-40B4-BE49-F238E27FC236}">
                <a16:creationId xmlns:a16="http://schemas.microsoft.com/office/drawing/2014/main" id="{E171073C-C585-F8A7-8CB0-ED25C6EA676C}"/>
              </a:ext>
            </a:extLst>
          </p:cNvPr>
          <p:cNvSpPr/>
          <p:nvPr/>
        </p:nvSpPr>
        <p:spPr>
          <a:xfrm>
            <a:off x="7572401" y="5738318"/>
            <a:ext cx="403633" cy="402533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7" name="Google Shape;1282;p36">
            <a:extLst>
              <a:ext uri="{FF2B5EF4-FFF2-40B4-BE49-F238E27FC236}">
                <a16:creationId xmlns:a16="http://schemas.microsoft.com/office/drawing/2014/main" id="{3BA741E9-F8B3-C4B3-CFB9-FCE146FB9C04}"/>
              </a:ext>
            </a:extLst>
          </p:cNvPr>
          <p:cNvSpPr/>
          <p:nvPr/>
        </p:nvSpPr>
        <p:spPr>
          <a:xfrm>
            <a:off x="8230769" y="654499"/>
            <a:ext cx="403633" cy="402533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ED857441-BD8D-7F2F-EE11-EBD9F1818BB0}"/>
              </a:ext>
            </a:extLst>
          </p:cNvPr>
          <p:cNvGrpSpPr/>
          <p:nvPr/>
        </p:nvGrpSpPr>
        <p:grpSpPr>
          <a:xfrm>
            <a:off x="7565273" y="918417"/>
            <a:ext cx="5004000" cy="5004000"/>
            <a:chOff x="7565273" y="918417"/>
            <a:chExt cx="5004000" cy="5004000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18D372D-5CD0-6520-9FC8-CF31B78144A6}"/>
                </a:ext>
              </a:extLst>
            </p:cNvPr>
            <p:cNvSpPr/>
            <p:nvPr/>
          </p:nvSpPr>
          <p:spPr>
            <a:xfrm>
              <a:off x="7565273" y="918417"/>
              <a:ext cx="5004000" cy="5004000"/>
            </a:xfrm>
            <a:prstGeom prst="ellipse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6" name="圖片 65" descr="一張含有 桌, 杯子, 食物, 室內 的圖片&#10;&#10;自動產生的描述">
              <a:extLst>
                <a:ext uri="{FF2B5EF4-FFF2-40B4-BE49-F238E27FC236}">
                  <a16:creationId xmlns:a16="http://schemas.microsoft.com/office/drawing/2014/main" id="{F2C13777-F92F-C2FF-56AA-B9C802C00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7" r="20323"/>
            <a:stretch/>
          </p:blipFill>
          <p:spPr>
            <a:xfrm>
              <a:off x="7655273" y="1008417"/>
              <a:ext cx="4824000" cy="48240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251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47B35280-ABA7-4335-6675-B4B3BEB2311C}"/>
              </a:ext>
            </a:extLst>
          </p:cNvPr>
          <p:cNvSpPr/>
          <p:nvPr/>
        </p:nvSpPr>
        <p:spPr>
          <a:xfrm>
            <a:off x="1957882" y="1379227"/>
            <a:ext cx="2916000" cy="48463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>
                <a:solidFill>
                  <a:schemeClr val="bg1"/>
                </a:solidFill>
              </a:rPr>
              <a:t>Now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3" name="箭號: ＞形 2">
            <a:extLst>
              <a:ext uri="{FF2B5EF4-FFF2-40B4-BE49-F238E27FC236}">
                <a16:creationId xmlns:a16="http://schemas.microsoft.com/office/drawing/2014/main" id="{0AE586E8-3707-FBFF-6F0C-002364E1BB7B}"/>
              </a:ext>
            </a:extLst>
          </p:cNvPr>
          <p:cNvSpPr/>
          <p:nvPr/>
        </p:nvSpPr>
        <p:spPr>
          <a:xfrm>
            <a:off x="5218942" y="1379227"/>
            <a:ext cx="2916000" cy="48463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>
                <a:solidFill>
                  <a:schemeClr val="bg1"/>
                </a:solidFill>
              </a:rPr>
              <a:t>Stage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1 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E8F5A2C7-B67B-DAD9-830A-904B36ED1207}"/>
              </a:ext>
            </a:extLst>
          </p:cNvPr>
          <p:cNvSpPr/>
          <p:nvPr/>
        </p:nvSpPr>
        <p:spPr>
          <a:xfrm>
            <a:off x="8480002" y="1379227"/>
            <a:ext cx="2916000" cy="48463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>
                <a:solidFill>
                  <a:schemeClr val="bg1"/>
                </a:solidFill>
              </a:rPr>
              <a:t>Stage 2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220B8B-A8E2-6202-8D83-DFE64F9A4BD9}"/>
              </a:ext>
            </a:extLst>
          </p:cNvPr>
          <p:cNvSpPr/>
          <p:nvPr/>
        </p:nvSpPr>
        <p:spPr>
          <a:xfrm>
            <a:off x="2631052" y="2254865"/>
            <a:ext cx="15696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b="1" dirty="0">
                <a:solidFill>
                  <a:srgbClr val="797E39"/>
                </a:solidFill>
              </a:rPr>
              <a:t>等候時間模型</a:t>
            </a:r>
            <a:endParaRPr lang="en-US" altLang="zh-TW" b="1" dirty="0">
              <a:solidFill>
                <a:srgbClr val="797E39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6B1765-7B0F-6F2B-6491-DDE7ABC3ED24}"/>
              </a:ext>
            </a:extLst>
          </p:cNvPr>
          <p:cNvSpPr/>
          <p:nvPr/>
        </p:nvSpPr>
        <p:spPr>
          <a:xfrm>
            <a:off x="5892114" y="2254865"/>
            <a:ext cx="15696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b="1">
                <a:solidFill>
                  <a:schemeClr val="accent2"/>
                </a:solidFill>
              </a:rPr>
              <a:t>落實資料治理</a:t>
            </a:r>
            <a:endParaRPr lang="en-US" altLang="zh-TW" b="1">
              <a:solidFill>
                <a:schemeClr val="accent2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988414-2632-122B-5E20-C50EAB95786C}"/>
              </a:ext>
            </a:extLst>
          </p:cNvPr>
          <p:cNvSpPr/>
          <p:nvPr/>
        </p:nvSpPr>
        <p:spPr>
          <a:xfrm>
            <a:off x="9384006" y="2254865"/>
            <a:ext cx="11079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b="1">
                <a:solidFill>
                  <a:schemeClr val="accent3"/>
                </a:solidFill>
              </a:rPr>
              <a:t>模型落地</a:t>
            </a:r>
            <a:endParaRPr lang="en-US" altLang="zh-TW" b="1">
              <a:solidFill>
                <a:schemeClr val="accent3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BA736DD-5471-CA66-6352-D8698C099A2B}"/>
              </a:ext>
            </a:extLst>
          </p:cNvPr>
          <p:cNvCxnSpPr/>
          <p:nvPr/>
        </p:nvCxnSpPr>
        <p:spPr>
          <a:xfrm>
            <a:off x="2072452" y="6027438"/>
            <a:ext cx="2772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7BDD348-BD0F-40AB-44E7-EC13F84C154A}"/>
              </a:ext>
            </a:extLst>
          </p:cNvPr>
          <p:cNvCxnSpPr/>
          <p:nvPr/>
        </p:nvCxnSpPr>
        <p:spPr>
          <a:xfrm>
            <a:off x="5348227" y="6027438"/>
            <a:ext cx="277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08E653B-BBA8-0CA8-D959-5D609D6502F0}"/>
              </a:ext>
            </a:extLst>
          </p:cNvPr>
          <p:cNvCxnSpPr/>
          <p:nvPr/>
        </p:nvCxnSpPr>
        <p:spPr>
          <a:xfrm>
            <a:off x="8624002" y="6027438"/>
            <a:ext cx="2772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08051E7-33E2-8A6D-DC32-C726CB0A3DC6}"/>
              </a:ext>
            </a:extLst>
          </p:cNvPr>
          <p:cNvCxnSpPr/>
          <p:nvPr/>
        </p:nvCxnSpPr>
        <p:spPr>
          <a:xfrm>
            <a:off x="2072452" y="2948958"/>
            <a:ext cx="277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F414C63-3141-88E5-0252-1B882C0C2C56}"/>
              </a:ext>
            </a:extLst>
          </p:cNvPr>
          <p:cNvCxnSpPr/>
          <p:nvPr/>
        </p:nvCxnSpPr>
        <p:spPr>
          <a:xfrm>
            <a:off x="5348227" y="2948958"/>
            <a:ext cx="277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31D1BC4-44D0-EE14-01E2-8D31AA6B8885}"/>
              </a:ext>
            </a:extLst>
          </p:cNvPr>
          <p:cNvCxnSpPr/>
          <p:nvPr/>
        </p:nvCxnSpPr>
        <p:spPr>
          <a:xfrm>
            <a:off x="8624002" y="2948958"/>
            <a:ext cx="277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0E03B2C-3E02-1ECD-49BA-030B18CF006D}"/>
              </a:ext>
            </a:extLst>
          </p:cNvPr>
          <p:cNvSpPr/>
          <p:nvPr/>
        </p:nvSpPr>
        <p:spPr>
          <a:xfrm>
            <a:off x="2409759" y="3379483"/>
            <a:ext cx="2012245" cy="431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>
                <a:solidFill>
                  <a:schemeClr val="tx1"/>
                </a:solidFill>
              </a:rPr>
              <a:t>整合內外部數據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188F6C-4BDB-0AAB-6A52-2F8C82B8D7A7}"/>
              </a:ext>
            </a:extLst>
          </p:cNvPr>
          <p:cNvSpPr/>
          <p:nvPr/>
        </p:nvSpPr>
        <p:spPr>
          <a:xfrm>
            <a:off x="795997" y="2254865"/>
            <a:ext cx="11079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策略方向</a:t>
            </a:r>
            <a:endParaRPr lang="en-US" altLang="zh-TW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2D8650-5F5E-4C2F-ED6E-995C0A81CAD8}"/>
              </a:ext>
            </a:extLst>
          </p:cNvPr>
          <p:cNvSpPr/>
          <p:nvPr/>
        </p:nvSpPr>
        <p:spPr>
          <a:xfrm>
            <a:off x="845692" y="4266815"/>
            <a:ext cx="100861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>
                <a:solidFill>
                  <a:schemeClr val="tx1">
                    <a:lumMod val="65000"/>
                    <a:lumOff val="35000"/>
                  </a:schemeClr>
                </a:solidFill>
              </a:rPr>
              <a:t>Action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C76DEFD-B3EF-3772-44B5-76DE9C221F41}"/>
              </a:ext>
            </a:extLst>
          </p:cNvPr>
          <p:cNvSpPr/>
          <p:nvPr/>
        </p:nvSpPr>
        <p:spPr>
          <a:xfrm>
            <a:off x="2409759" y="4252144"/>
            <a:ext cx="2012245" cy="431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>
                <a:solidFill>
                  <a:schemeClr val="tx1"/>
                </a:solidFill>
              </a:rPr>
              <a:t>衍生用餐流程因子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4269371-1533-5773-8691-98D36663A0EE}"/>
              </a:ext>
            </a:extLst>
          </p:cNvPr>
          <p:cNvSpPr/>
          <p:nvPr/>
        </p:nvSpPr>
        <p:spPr>
          <a:xfrm>
            <a:off x="2409759" y="5047144"/>
            <a:ext cx="2012245" cy="431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>
                <a:solidFill>
                  <a:schemeClr val="tx1"/>
                </a:solidFill>
              </a:rPr>
              <a:t>模型解釋重要變數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F446B78-A88F-FF4B-F13F-E1B30F110255}"/>
              </a:ext>
            </a:extLst>
          </p:cNvPr>
          <p:cNvSpPr/>
          <p:nvPr/>
        </p:nvSpPr>
        <p:spPr>
          <a:xfrm>
            <a:off x="5657799" y="3379483"/>
            <a:ext cx="2012245" cy="4316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>
                <a:solidFill>
                  <a:schemeClr val="tx1"/>
                </a:solidFill>
              </a:rPr>
              <a:t>梳理顧客用餐旅程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FFD63C0-AD51-222D-EEAD-D3C3C9BF8CB5}"/>
              </a:ext>
            </a:extLst>
          </p:cNvPr>
          <p:cNvSpPr/>
          <p:nvPr/>
        </p:nvSpPr>
        <p:spPr>
          <a:xfrm>
            <a:off x="5657799" y="4252144"/>
            <a:ext cx="2012245" cy="4316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>
                <a:solidFill>
                  <a:schemeClr val="tx1"/>
                </a:solidFill>
              </a:rPr>
              <a:t>資料正確性驗證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B627B37-5CF7-642F-0650-75C3C684B341}"/>
              </a:ext>
            </a:extLst>
          </p:cNvPr>
          <p:cNvSpPr/>
          <p:nvPr/>
        </p:nvSpPr>
        <p:spPr>
          <a:xfrm>
            <a:off x="5657799" y="5047144"/>
            <a:ext cx="2012245" cy="4316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>
                <a:solidFill>
                  <a:schemeClr val="tx1"/>
                </a:solidFill>
              </a:rPr>
              <a:t>建立資料治理制度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55A775F-7FB9-7DAF-CFE1-A1DE46D6EC9E}"/>
              </a:ext>
            </a:extLst>
          </p:cNvPr>
          <p:cNvSpPr/>
          <p:nvPr/>
        </p:nvSpPr>
        <p:spPr>
          <a:xfrm>
            <a:off x="8949331" y="3379483"/>
            <a:ext cx="2012245" cy="4316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>
                <a:solidFill>
                  <a:schemeClr val="tx1"/>
                </a:solidFill>
              </a:rPr>
              <a:t>模型系統建置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4ED14B3-4119-006A-E6D2-4FC973798398}"/>
              </a:ext>
            </a:extLst>
          </p:cNvPr>
          <p:cNvSpPr/>
          <p:nvPr/>
        </p:nvSpPr>
        <p:spPr>
          <a:xfrm>
            <a:off x="8949331" y="4252144"/>
            <a:ext cx="2012245" cy="4316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>
                <a:solidFill>
                  <a:schemeClr val="tx1"/>
                </a:solidFill>
              </a:rPr>
              <a:t>軟硬體介接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4B62FCD-475E-4A08-22AD-A848B7612651}"/>
              </a:ext>
            </a:extLst>
          </p:cNvPr>
          <p:cNvSpPr/>
          <p:nvPr/>
        </p:nvSpPr>
        <p:spPr>
          <a:xfrm>
            <a:off x="8949331" y="5047144"/>
            <a:ext cx="2012245" cy="4316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>
                <a:solidFill>
                  <a:schemeClr val="tx1"/>
                </a:solidFill>
              </a:rPr>
              <a:t>儀錶板呈現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E830846-6B0A-BB11-1A1D-00240B66FE60}"/>
              </a:ext>
            </a:extLst>
          </p:cNvPr>
          <p:cNvSpPr/>
          <p:nvPr/>
        </p:nvSpPr>
        <p:spPr>
          <a:xfrm>
            <a:off x="988208" y="112555"/>
            <a:ext cx="2044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商轉可行性</a:t>
            </a:r>
          </a:p>
        </p:txBody>
      </p:sp>
    </p:spTree>
    <p:extLst>
      <p:ext uri="{BB962C8B-B14F-4D97-AF65-F5344CB8AC3E}">
        <p14:creationId xmlns:p14="http://schemas.microsoft.com/office/powerpoint/2010/main" val="34291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F6428A78-8496-7E1A-D791-3B2896D7D68B}"/>
              </a:ext>
            </a:extLst>
          </p:cNvPr>
          <p:cNvGrpSpPr/>
          <p:nvPr/>
        </p:nvGrpSpPr>
        <p:grpSpPr>
          <a:xfrm>
            <a:off x="538454" y="2352699"/>
            <a:ext cx="2412000" cy="3334619"/>
            <a:chOff x="866252" y="2115841"/>
            <a:chExt cx="2412000" cy="3334619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EC9BE4A-9653-44CB-85AB-C1E35245C182}"/>
                </a:ext>
              </a:extLst>
            </p:cNvPr>
            <p:cNvGrpSpPr/>
            <p:nvPr/>
          </p:nvGrpSpPr>
          <p:grpSpPr>
            <a:xfrm>
              <a:off x="866252" y="2115841"/>
              <a:ext cx="2412000" cy="2412000"/>
              <a:chOff x="866252" y="2115841"/>
              <a:chExt cx="2412000" cy="2412000"/>
            </a:xfrm>
          </p:grpSpPr>
          <p:sp>
            <p:nvSpPr>
              <p:cNvPr id="7" name="Google Shape;135;p20">
                <a:extLst>
                  <a:ext uri="{FF2B5EF4-FFF2-40B4-BE49-F238E27FC236}">
                    <a16:creationId xmlns:a16="http://schemas.microsoft.com/office/drawing/2014/main" id="{A82E66B7-AB6E-F7D7-C98E-75C4F261F8BC}"/>
                  </a:ext>
                </a:extLst>
              </p:cNvPr>
              <p:cNvSpPr/>
              <p:nvPr/>
            </p:nvSpPr>
            <p:spPr>
              <a:xfrm>
                <a:off x="866252" y="2115841"/>
                <a:ext cx="2412000" cy="2412000"/>
              </a:xfrm>
              <a:custGeom>
                <a:avLst/>
                <a:gdLst/>
                <a:ahLst/>
                <a:cxnLst/>
                <a:rect l="l" t="t" r="r" b="b"/>
                <a:pathLst>
                  <a:path w="61705" h="61706" fill="none" extrusionOk="0">
                    <a:moveTo>
                      <a:pt x="61705" y="30903"/>
                    </a:moveTo>
                    <a:cubicBezTo>
                      <a:pt x="61705" y="47921"/>
                      <a:pt x="47920" y="61705"/>
                      <a:pt x="30903" y="61705"/>
                    </a:cubicBezTo>
                    <a:cubicBezTo>
                      <a:pt x="13785" y="61705"/>
                      <a:pt x="0" y="47921"/>
                      <a:pt x="0" y="30903"/>
                    </a:cubicBezTo>
                    <a:cubicBezTo>
                      <a:pt x="0" y="13785"/>
                      <a:pt x="13785" y="1"/>
                      <a:pt x="30903" y="1"/>
                    </a:cubicBezTo>
                    <a:cubicBezTo>
                      <a:pt x="47920" y="1"/>
                      <a:pt x="61705" y="13785"/>
                      <a:pt x="61705" y="30903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" name="圖片 7" descr="一張含有 個人 的圖片&#10;&#10;自動產生的描述">
                <a:extLst>
                  <a:ext uri="{FF2B5EF4-FFF2-40B4-BE49-F238E27FC236}">
                    <a16:creationId xmlns:a16="http://schemas.microsoft.com/office/drawing/2014/main" id="{5DAD9804-8E75-5A2C-74C1-B934F1519A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8" t="3113" r="5684" b="27658"/>
              <a:stretch/>
            </p:blipFill>
            <p:spPr>
              <a:xfrm>
                <a:off x="938252" y="2187841"/>
                <a:ext cx="2268000" cy="2268000"/>
              </a:xfrm>
              <a:prstGeom prst="ellipse">
                <a:avLst/>
              </a:prstGeom>
            </p:spPr>
          </p:pic>
        </p:grpSp>
        <p:sp>
          <p:nvSpPr>
            <p:cNvPr id="48" name="圓角矩形 732">
              <a:extLst>
                <a:ext uri="{FF2B5EF4-FFF2-40B4-BE49-F238E27FC236}">
                  <a16:creationId xmlns:a16="http://schemas.microsoft.com/office/drawing/2014/main" id="{70EBAD6F-AB5A-1264-6A9F-75F16045D260}"/>
                </a:ext>
              </a:extLst>
            </p:cNvPr>
            <p:cNvSpPr/>
            <p:nvPr/>
          </p:nvSpPr>
          <p:spPr>
            <a:xfrm>
              <a:off x="1208252" y="4257841"/>
              <a:ext cx="1728000" cy="396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TW" altLang="en-US" sz="1500" b="1" dirty="0">
                  <a:solidFill>
                    <a:schemeClr val="tx1"/>
                  </a:solidFill>
                </a:rPr>
                <a:t>隊長 王政雲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F3E41B09-F17E-5959-0172-D5C4B84CD231}"/>
                </a:ext>
              </a:extLst>
            </p:cNvPr>
            <p:cNvSpPr txBox="1"/>
            <p:nvPr/>
          </p:nvSpPr>
          <p:spPr>
            <a:xfrm>
              <a:off x="1232441" y="4713399"/>
              <a:ext cx="1679622" cy="737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marL="342900" lvl="0" indent="-216000">
                <a:lnSpc>
                  <a:spcPct val="120000"/>
                </a:lnSpc>
                <a:buFont typeface="Wingdings" panose="05000000000000000000" pitchFamily="2" charset="2"/>
                <a:buChar char="ü"/>
                <a:defRPr sz="1200" b="1">
                  <a:solidFill>
                    <a:schemeClr val="accent4">
                      <a:lumMod val="75000"/>
                    </a:schemeClr>
                  </a:solidFill>
                  <a:effectLst/>
                  <a:cs typeface="標楷體" panose="03000509000000000000" pitchFamily="65" charset="-120"/>
                </a:defRPr>
              </a:lvl1pPr>
            </a:lstStyle>
            <a:p>
              <a:r>
                <a:rPr lang="zh-TW" altLang="zh-TW" dirty="0"/>
                <a:t>自然語言處理</a:t>
              </a:r>
            </a:p>
            <a:p>
              <a:r>
                <a:rPr lang="zh-TW" altLang="zh-TW" dirty="0"/>
                <a:t>機器</a:t>
              </a:r>
              <a:r>
                <a:rPr lang="en-US" altLang="zh-TW" dirty="0"/>
                <a:t>/</a:t>
              </a:r>
              <a:r>
                <a:rPr lang="zh-TW" altLang="zh-TW" dirty="0"/>
                <a:t>深度學習</a:t>
              </a:r>
            </a:p>
            <a:p>
              <a:r>
                <a:rPr lang="zh-TW" altLang="zh-TW" dirty="0"/>
                <a:t>統計分析</a:t>
              </a:r>
              <a:endParaRPr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5928962-1FC6-2DA2-3704-144EAD0757B6}"/>
              </a:ext>
            </a:extLst>
          </p:cNvPr>
          <p:cNvGrpSpPr/>
          <p:nvPr/>
        </p:nvGrpSpPr>
        <p:grpSpPr>
          <a:xfrm>
            <a:off x="4328402" y="2133186"/>
            <a:ext cx="1764000" cy="2403754"/>
            <a:chOff x="4374415" y="1063739"/>
            <a:chExt cx="1764000" cy="2403754"/>
          </a:xfrm>
        </p:grpSpPr>
        <p:pic>
          <p:nvPicPr>
            <p:cNvPr id="10" name="圖片 9" descr="一張含有 文字, 個人, 室外, 握住 的圖片&#10;&#10;自動產生的描述">
              <a:extLst>
                <a:ext uri="{FF2B5EF4-FFF2-40B4-BE49-F238E27FC236}">
                  <a16:creationId xmlns:a16="http://schemas.microsoft.com/office/drawing/2014/main" id="{F6F60C71-509E-D569-1CC8-9B1AD610E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8" t="12615" r="429" b="1622"/>
            <a:stretch/>
          </p:blipFill>
          <p:spPr>
            <a:xfrm>
              <a:off x="4428415" y="1117739"/>
              <a:ext cx="1656000" cy="1656000"/>
            </a:xfrm>
            <a:prstGeom prst="ellipse">
              <a:avLst/>
            </a:prstGeom>
          </p:spPr>
        </p:pic>
        <p:sp>
          <p:nvSpPr>
            <p:cNvPr id="16" name="Google Shape;135;p20">
              <a:extLst>
                <a:ext uri="{FF2B5EF4-FFF2-40B4-BE49-F238E27FC236}">
                  <a16:creationId xmlns:a16="http://schemas.microsoft.com/office/drawing/2014/main" id="{BCAD12F1-E8F0-F1E9-4838-162D6B28AA6C}"/>
                </a:ext>
              </a:extLst>
            </p:cNvPr>
            <p:cNvSpPr/>
            <p:nvPr/>
          </p:nvSpPr>
          <p:spPr>
            <a:xfrm>
              <a:off x="4374415" y="1063739"/>
              <a:ext cx="1764000" cy="1764000"/>
            </a:xfrm>
            <a:custGeom>
              <a:avLst/>
              <a:gdLst/>
              <a:ahLst/>
              <a:cxnLst/>
              <a:rect l="l" t="t" r="r" b="b"/>
              <a:pathLst>
                <a:path w="61705" h="61706" fill="none" extrusionOk="0">
                  <a:moveTo>
                    <a:pt x="61705" y="30903"/>
                  </a:moveTo>
                  <a:cubicBezTo>
                    <a:pt x="61705" y="47921"/>
                    <a:pt x="47920" y="61705"/>
                    <a:pt x="30903" y="61705"/>
                  </a:cubicBezTo>
                  <a:cubicBezTo>
                    <a:pt x="13785" y="61705"/>
                    <a:pt x="0" y="47921"/>
                    <a:pt x="0" y="30903"/>
                  </a:cubicBezTo>
                  <a:cubicBezTo>
                    <a:pt x="0" y="13785"/>
                    <a:pt x="13785" y="1"/>
                    <a:pt x="30903" y="1"/>
                  </a:cubicBezTo>
                  <a:cubicBezTo>
                    <a:pt x="47920" y="1"/>
                    <a:pt x="61705" y="13785"/>
                    <a:pt x="61705" y="30903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圓角矩形 732">
              <a:extLst>
                <a:ext uri="{FF2B5EF4-FFF2-40B4-BE49-F238E27FC236}">
                  <a16:creationId xmlns:a16="http://schemas.microsoft.com/office/drawing/2014/main" id="{5E6C8A24-8925-5F1E-49AD-C39ABCA796DE}"/>
                </a:ext>
              </a:extLst>
            </p:cNvPr>
            <p:cNvSpPr/>
            <p:nvPr/>
          </p:nvSpPr>
          <p:spPr>
            <a:xfrm>
              <a:off x="4536415" y="2652065"/>
              <a:ext cx="1440000" cy="29849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TW" altLang="en-US" sz="1400" b="1" dirty="0">
                  <a:solidFill>
                    <a:schemeClr val="tx1"/>
                  </a:solidFill>
                </a:rPr>
                <a:t>黃婷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F866C190-7CB9-4D41-3F26-DA42793EDDD2}"/>
                </a:ext>
              </a:extLst>
            </p:cNvPr>
            <p:cNvSpPr txBox="1"/>
            <p:nvPr/>
          </p:nvSpPr>
          <p:spPr>
            <a:xfrm>
              <a:off x="4593208" y="2952031"/>
              <a:ext cx="1326415" cy="515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marL="342900" lvl="0" indent="-216000">
                <a:lnSpc>
                  <a:spcPct val="120000"/>
                </a:lnSpc>
                <a:buFont typeface="Wingdings" panose="05000000000000000000" pitchFamily="2" charset="2"/>
                <a:buChar char="ü"/>
                <a:defRPr sz="1200" b="1">
                  <a:solidFill>
                    <a:schemeClr val="accent4">
                      <a:lumMod val="75000"/>
                    </a:schemeClr>
                  </a:solidFill>
                  <a:effectLst/>
                  <a:cs typeface="標楷體" panose="03000509000000000000" pitchFamily="65" charset="-120"/>
                </a:defRPr>
              </a:lvl1pPr>
            </a:lstStyle>
            <a:p>
              <a:r>
                <a:rPr lang="zh-TW" altLang="zh-TW" dirty="0"/>
                <a:t>數據探勘</a:t>
              </a:r>
            </a:p>
            <a:p>
              <a:r>
                <a:rPr lang="zh-TW" altLang="zh-TW" dirty="0"/>
                <a:t>統計分析</a:t>
              </a:r>
              <a:endParaRPr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B2CDEA8-EC35-8862-AF30-45D4CAF6A96E}"/>
              </a:ext>
            </a:extLst>
          </p:cNvPr>
          <p:cNvGrpSpPr/>
          <p:nvPr/>
        </p:nvGrpSpPr>
        <p:grpSpPr>
          <a:xfrm>
            <a:off x="2922468" y="4305432"/>
            <a:ext cx="1764000" cy="2420868"/>
            <a:chOff x="4381204" y="3974347"/>
            <a:chExt cx="1764000" cy="2420868"/>
          </a:xfrm>
        </p:grpSpPr>
        <p:pic>
          <p:nvPicPr>
            <p:cNvPr id="40" name="圖片 39" descr="一張含有 個人, 室內 的圖片&#10;&#10;自動產生的描述">
              <a:extLst>
                <a:ext uri="{FF2B5EF4-FFF2-40B4-BE49-F238E27FC236}">
                  <a16:creationId xmlns:a16="http://schemas.microsoft.com/office/drawing/2014/main" id="{CC04A940-CFC3-97CC-001A-515B42B2C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1" t="7618" r="9216" b="33573"/>
            <a:stretch/>
          </p:blipFill>
          <p:spPr>
            <a:xfrm>
              <a:off x="4435204" y="4028347"/>
              <a:ext cx="1656000" cy="1656000"/>
            </a:xfrm>
            <a:prstGeom prst="ellipse">
              <a:avLst/>
            </a:prstGeom>
          </p:spPr>
        </p:pic>
        <p:sp>
          <p:nvSpPr>
            <p:cNvPr id="41" name="Google Shape;135;p20">
              <a:extLst>
                <a:ext uri="{FF2B5EF4-FFF2-40B4-BE49-F238E27FC236}">
                  <a16:creationId xmlns:a16="http://schemas.microsoft.com/office/drawing/2014/main" id="{5B7F6E0A-334B-4404-C67D-1B15A6A3F6EA}"/>
                </a:ext>
              </a:extLst>
            </p:cNvPr>
            <p:cNvSpPr/>
            <p:nvPr/>
          </p:nvSpPr>
          <p:spPr>
            <a:xfrm>
              <a:off x="4381204" y="3974347"/>
              <a:ext cx="1764000" cy="1764000"/>
            </a:xfrm>
            <a:custGeom>
              <a:avLst/>
              <a:gdLst/>
              <a:ahLst/>
              <a:cxnLst/>
              <a:rect l="l" t="t" r="r" b="b"/>
              <a:pathLst>
                <a:path w="61705" h="61706" fill="none" extrusionOk="0">
                  <a:moveTo>
                    <a:pt x="61705" y="30903"/>
                  </a:moveTo>
                  <a:cubicBezTo>
                    <a:pt x="61705" y="47921"/>
                    <a:pt x="47920" y="61705"/>
                    <a:pt x="30903" y="61705"/>
                  </a:cubicBezTo>
                  <a:cubicBezTo>
                    <a:pt x="13785" y="61705"/>
                    <a:pt x="0" y="47921"/>
                    <a:pt x="0" y="30903"/>
                  </a:cubicBezTo>
                  <a:cubicBezTo>
                    <a:pt x="0" y="13785"/>
                    <a:pt x="13785" y="1"/>
                    <a:pt x="30903" y="1"/>
                  </a:cubicBezTo>
                  <a:cubicBezTo>
                    <a:pt x="47920" y="1"/>
                    <a:pt x="61705" y="13785"/>
                    <a:pt x="61705" y="30903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圓角矩形 732">
              <a:extLst>
                <a:ext uri="{FF2B5EF4-FFF2-40B4-BE49-F238E27FC236}">
                  <a16:creationId xmlns:a16="http://schemas.microsoft.com/office/drawing/2014/main" id="{F0FBA11D-D9D4-7E3F-5376-BF356BBB1985}"/>
                </a:ext>
              </a:extLst>
            </p:cNvPr>
            <p:cNvSpPr/>
            <p:nvPr/>
          </p:nvSpPr>
          <p:spPr>
            <a:xfrm>
              <a:off x="4543204" y="5559846"/>
              <a:ext cx="1440000" cy="29849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TW" altLang="en-US" sz="1400" b="1" dirty="0">
                  <a:solidFill>
                    <a:schemeClr val="tx1"/>
                  </a:solidFill>
                </a:rPr>
                <a:t>葉靜縈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A838634-8384-4F8F-1F6B-20BC94A7F59C}"/>
                </a:ext>
              </a:extLst>
            </p:cNvPr>
            <p:cNvSpPr txBox="1"/>
            <p:nvPr/>
          </p:nvSpPr>
          <p:spPr>
            <a:xfrm>
              <a:off x="4500732" y="5880394"/>
              <a:ext cx="1524945" cy="51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marL="342900" lvl="0" indent="-216000">
                <a:lnSpc>
                  <a:spcPct val="120000"/>
                </a:lnSpc>
                <a:buFont typeface="Wingdings" panose="05000000000000000000" pitchFamily="2" charset="2"/>
                <a:buChar char="ü"/>
                <a:defRPr sz="1200" b="1">
                  <a:solidFill>
                    <a:schemeClr val="accent4">
                      <a:lumMod val="75000"/>
                    </a:schemeClr>
                  </a:solidFill>
                  <a:effectLst/>
                  <a:cs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機器學習技術</a:t>
              </a:r>
            </a:p>
            <a:p>
              <a:r>
                <a:rPr lang="zh-TW" altLang="en-US" dirty="0"/>
                <a:t>統計分析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38D5B7-D167-A1C1-7433-C8807E3471C1}"/>
              </a:ext>
            </a:extLst>
          </p:cNvPr>
          <p:cNvGrpSpPr/>
          <p:nvPr/>
        </p:nvGrpSpPr>
        <p:grpSpPr>
          <a:xfrm>
            <a:off x="5734336" y="4305432"/>
            <a:ext cx="1764000" cy="2420868"/>
            <a:chOff x="6892364" y="3974347"/>
            <a:chExt cx="1764000" cy="2420868"/>
          </a:xfrm>
        </p:grpSpPr>
        <p:pic>
          <p:nvPicPr>
            <p:cNvPr id="37" name="圖片 36" descr="一張含有 牆, 個人 的圖片&#10;&#10;自動產生的描述">
              <a:extLst>
                <a:ext uri="{FF2B5EF4-FFF2-40B4-BE49-F238E27FC236}">
                  <a16:creationId xmlns:a16="http://schemas.microsoft.com/office/drawing/2014/main" id="{6444F18A-A099-9989-82FB-D8DE40A8F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601" t="21331" r="18032" b="25893"/>
            <a:stretch/>
          </p:blipFill>
          <p:spPr>
            <a:xfrm>
              <a:off x="6946364" y="4028347"/>
              <a:ext cx="1656000" cy="1656000"/>
            </a:xfrm>
            <a:prstGeom prst="flowChartConnector">
              <a:avLst/>
            </a:prstGeom>
          </p:spPr>
        </p:pic>
        <p:sp>
          <p:nvSpPr>
            <p:cNvPr id="38" name="Google Shape;135;p20">
              <a:extLst>
                <a:ext uri="{FF2B5EF4-FFF2-40B4-BE49-F238E27FC236}">
                  <a16:creationId xmlns:a16="http://schemas.microsoft.com/office/drawing/2014/main" id="{2376CA43-9F47-E29E-7797-CCA63FEF620D}"/>
                </a:ext>
              </a:extLst>
            </p:cNvPr>
            <p:cNvSpPr/>
            <p:nvPr/>
          </p:nvSpPr>
          <p:spPr>
            <a:xfrm>
              <a:off x="6892364" y="3974347"/>
              <a:ext cx="1764000" cy="1764000"/>
            </a:xfrm>
            <a:custGeom>
              <a:avLst/>
              <a:gdLst/>
              <a:ahLst/>
              <a:cxnLst/>
              <a:rect l="l" t="t" r="r" b="b"/>
              <a:pathLst>
                <a:path w="61705" h="61706" fill="none" extrusionOk="0">
                  <a:moveTo>
                    <a:pt x="61705" y="30903"/>
                  </a:moveTo>
                  <a:cubicBezTo>
                    <a:pt x="61705" y="47921"/>
                    <a:pt x="47920" y="61705"/>
                    <a:pt x="30903" y="61705"/>
                  </a:cubicBezTo>
                  <a:cubicBezTo>
                    <a:pt x="13785" y="61705"/>
                    <a:pt x="0" y="47921"/>
                    <a:pt x="0" y="30903"/>
                  </a:cubicBezTo>
                  <a:cubicBezTo>
                    <a:pt x="0" y="13785"/>
                    <a:pt x="13785" y="1"/>
                    <a:pt x="30903" y="1"/>
                  </a:cubicBezTo>
                  <a:cubicBezTo>
                    <a:pt x="47920" y="1"/>
                    <a:pt x="61705" y="13785"/>
                    <a:pt x="61705" y="30903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圓角矩形 732">
              <a:extLst>
                <a:ext uri="{FF2B5EF4-FFF2-40B4-BE49-F238E27FC236}">
                  <a16:creationId xmlns:a16="http://schemas.microsoft.com/office/drawing/2014/main" id="{9264724A-7F4F-BA69-7595-F0234C97D30A}"/>
                </a:ext>
              </a:extLst>
            </p:cNvPr>
            <p:cNvSpPr/>
            <p:nvPr/>
          </p:nvSpPr>
          <p:spPr>
            <a:xfrm>
              <a:off x="7054364" y="5559846"/>
              <a:ext cx="1440000" cy="29849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TW" altLang="en-US" sz="1400" b="1" dirty="0">
                  <a:solidFill>
                    <a:schemeClr val="tx1"/>
                  </a:solidFill>
                </a:rPr>
                <a:t>鍾馨瑩</a:t>
              </a: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2D8B95E-A0A6-CEA6-5BA9-B3C3FC8E5E01}"/>
                </a:ext>
              </a:extLst>
            </p:cNvPr>
            <p:cNvSpPr txBox="1"/>
            <p:nvPr/>
          </p:nvSpPr>
          <p:spPr>
            <a:xfrm>
              <a:off x="6992760" y="5880394"/>
              <a:ext cx="1563208" cy="51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marL="342900" lvl="0" indent="-216000">
                <a:lnSpc>
                  <a:spcPct val="120000"/>
                </a:lnSpc>
                <a:buFont typeface="Wingdings" panose="05000000000000000000" pitchFamily="2" charset="2"/>
                <a:buChar char="ü"/>
                <a:defRPr sz="1200" b="1">
                  <a:solidFill>
                    <a:schemeClr val="accent4">
                      <a:lumMod val="75000"/>
                    </a:schemeClr>
                  </a:solidFill>
                  <a:effectLst/>
                  <a:cs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文字探勘技術</a:t>
              </a:r>
            </a:p>
            <a:p>
              <a:r>
                <a:rPr lang="zh-TW" altLang="en-US" dirty="0"/>
                <a:t>網路輿情分析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86D1A09-F7C5-15F2-C009-6E93AD61495A}"/>
              </a:ext>
            </a:extLst>
          </p:cNvPr>
          <p:cNvGrpSpPr/>
          <p:nvPr/>
        </p:nvGrpSpPr>
        <p:grpSpPr>
          <a:xfrm>
            <a:off x="8546204" y="4305432"/>
            <a:ext cx="1764000" cy="2420868"/>
            <a:chOff x="9458709" y="3974347"/>
            <a:chExt cx="1764000" cy="2420868"/>
          </a:xfrm>
        </p:grpSpPr>
        <p:pic>
          <p:nvPicPr>
            <p:cNvPr id="34" name="圖片 33" descr="一張含有 個人, 室內, 食物, 飲料 的圖片&#10;&#10;自動產生的描述">
              <a:extLst>
                <a:ext uri="{FF2B5EF4-FFF2-40B4-BE49-F238E27FC236}">
                  <a16:creationId xmlns:a16="http://schemas.microsoft.com/office/drawing/2014/main" id="{6C393DEB-B145-7F8E-0C34-7FB3B7600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" b="83"/>
            <a:stretch/>
          </p:blipFill>
          <p:spPr>
            <a:xfrm>
              <a:off x="9512709" y="4028347"/>
              <a:ext cx="1656000" cy="1656000"/>
            </a:xfrm>
            <a:prstGeom prst="ellipse">
              <a:avLst/>
            </a:prstGeom>
          </p:spPr>
        </p:pic>
        <p:sp>
          <p:nvSpPr>
            <p:cNvPr id="35" name="Google Shape;135;p20">
              <a:extLst>
                <a:ext uri="{FF2B5EF4-FFF2-40B4-BE49-F238E27FC236}">
                  <a16:creationId xmlns:a16="http://schemas.microsoft.com/office/drawing/2014/main" id="{A9EE51E9-B126-F975-DFAA-79A60B0AC2E2}"/>
                </a:ext>
              </a:extLst>
            </p:cNvPr>
            <p:cNvSpPr/>
            <p:nvPr/>
          </p:nvSpPr>
          <p:spPr>
            <a:xfrm>
              <a:off x="9458709" y="3974347"/>
              <a:ext cx="1764000" cy="1764000"/>
            </a:xfrm>
            <a:custGeom>
              <a:avLst/>
              <a:gdLst/>
              <a:ahLst/>
              <a:cxnLst/>
              <a:rect l="l" t="t" r="r" b="b"/>
              <a:pathLst>
                <a:path w="61705" h="61706" fill="none" extrusionOk="0">
                  <a:moveTo>
                    <a:pt x="61705" y="30903"/>
                  </a:moveTo>
                  <a:cubicBezTo>
                    <a:pt x="61705" y="47921"/>
                    <a:pt x="47920" y="61705"/>
                    <a:pt x="30903" y="61705"/>
                  </a:cubicBezTo>
                  <a:cubicBezTo>
                    <a:pt x="13785" y="61705"/>
                    <a:pt x="0" y="47921"/>
                    <a:pt x="0" y="30903"/>
                  </a:cubicBezTo>
                  <a:cubicBezTo>
                    <a:pt x="0" y="13785"/>
                    <a:pt x="13785" y="1"/>
                    <a:pt x="30903" y="1"/>
                  </a:cubicBezTo>
                  <a:cubicBezTo>
                    <a:pt x="47920" y="1"/>
                    <a:pt x="61705" y="13785"/>
                    <a:pt x="61705" y="30903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圓角矩形 732">
              <a:extLst>
                <a:ext uri="{FF2B5EF4-FFF2-40B4-BE49-F238E27FC236}">
                  <a16:creationId xmlns:a16="http://schemas.microsoft.com/office/drawing/2014/main" id="{52D057C3-153C-8EFF-0A3D-A4F0188211D3}"/>
                </a:ext>
              </a:extLst>
            </p:cNvPr>
            <p:cNvSpPr/>
            <p:nvPr/>
          </p:nvSpPr>
          <p:spPr>
            <a:xfrm>
              <a:off x="9620709" y="5559846"/>
              <a:ext cx="1440000" cy="29849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TW" altLang="en-US" sz="1400" b="1" dirty="0">
                  <a:solidFill>
                    <a:schemeClr val="tx1"/>
                  </a:solidFill>
                </a:rPr>
                <a:t>林宇桐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6833BEA4-2681-D7D8-F8A6-D83C338D6101}"/>
                </a:ext>
              </a:extLst>
            </p:cNvPr>
            <p:cNvSpPr txBox="1"/>
            <p:nvPr/>
          </p:nvSpPr>
          <p:spPr>
            <a:xfrm>
              <a:off x="9548709" y="5880394"/>
              <a:ext cx="1584000" cy="51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marL="342900" lvl="0" indent="-216000">
                <a:lnSpc>
                  <a:spcPct val="120000"/>
                </a:lnSpc>
                <a:buFont typeface="Wingdings" panose="05000000000000000000" pitchFamily="2" charset="2"/>
                <a:buChar char="ü"/>
                <a:defRPr sz="1200" b="1">
                  <a:solidFill>
                    <a:schemeClr val="accent4">
                      <a:lumMod val="75000"/>
                    </a:schemeClr>
                  </a:solidFill>
                  <a:effectLst/>
                  <a:cs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機器學習技術</a:t>
              </a:r>
            </a:p>
            <a:p>
              <a:r>
                <a:rPr lang="zh-TW" altLang="en-US" dirty="0"/>
                <a:t>數位轉型經驗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1745891-605B-87DD-53BE-9C9875FAD518}"/>
              </a:ext>
            </a:extLst>
          </p:cNvPr>
          <p:cNvGrpSpPr/>
          <p:nvPr/>
        </p:nvGrpSpPr>
        <p:grpSpPr>
          <a:xfrm>
            <a:off x="9975227" y="2133186"/>
            <a:ext cx="1800000" cy="2624712"/>
            <a:chOff x="9440709" y="1063739"/>
            <a:chExt cx="1800000" cy="2624712"/>
          </a:xfrm>
        </p:grpSpPr>
        <p:pic>
          <p:nvPicPr>
            <p:cNvPr id="31" name="圖片 30" descr="一張含有 建築物, 個人, 室外, 擺姿勢 的圖片&#10;&#10;自動產生的描述">
              <a:extLst>
                <a:ext uri="{FF2B5EF4-FFF2-40B4-BE49-F238E27FC236}">
                  <a16:creationId xmlns:a16="http://schemas.microsoft.com/office/drawing/2014/main" id="{8DE5AB78-12A8-C26C-EA0D-21199E6D2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4" r="13949" b="28233"/>
            <a:stretch/>
          </p:blipFill>
          <p:spPr>
            <a:xfrm>
              <a:off x="9512709" y="1117739"/>
              <a:ext cx="1656000" cy="1656000"/>
            </a:xfrm>
            <a:prstGeom prst="ellipse">
              <a:avLst/>
            </a:prstGeom>
          </p:spPr>
        </p:pic>
        <p:sp>
          <p:nvSpPr>
            <p:cNvPr id="32" name="Google Shape;135;p20">
              <a:extLst>
                <a:ext uri="{FF2B5EF4-FFF2-40B4-BE49-F238E27FC236}">
                  <a16:creationId xmlns:a16="http://schemas.microsoft.com/office/drawing/2014/main" id="{D987690E-B338-5944-AF21-3EB81DA0CBC4}"/>
                </a:ext>
              </a:extLst>
            </p:cNvPr>
            <p:cNvSpPr/>
            <p:nvPr/>
          </p:nvSpPr>
          <p:spPr>
            <a:xfrm>
              <a:off x="9458709" y="1063739"/>
              <a:ext cx="1764000" cy="1764000"/>
            </a:xfrm>
            <a:custGeom>
              <a:avLst/>
              <a:gdLst/>
              <a:ahLst/>
              <a:cxnLst/>
              <a:rect l="l" t="t" r="r" b="b"/>
              <a:pathLst>
                <a:path w="61705" h="61706" fill="none" extrusionOk="0">
                  <a:moveTo>
                    <a:pt x="61705" y="30903"/>
                  </a:moveTo>
                  <a:cubicBezTo>
                    <a:pt x="61705" y="47921"/>
                    <a:pt x="47920" y="61705"/>
                    <a:pt x="30903" y="61705"/>
                  </a:cubicBezTo>
                  <a:cubicBezTo>
                    <a:pt x="13785" y="61705"/>
                    <a:pt x="0" y="47921"/>
                    <a:pt x="0" y="30903"/>
                  </a:cubicBezTo>
                  <a:cubicBezTo>
                    <a:pt x="0" y="13785"/>
                    <a:pt x="13785" y="1"/>
                    <a:pt x="30903" y="1"/>
                  </a:cubicBezTo>
                  <a:cubicBezTo>
                    <a:pt x="47920" y="1"/>
                    <a:pt x="61705" y="13785"/>
                    <a:pt x="61705" y="30903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圓角矩形 732">
              <a:extLst>
                <a:ext uri="{FF2B5EF4-FFF2-40B4-BE49-F238E27FC236}">
                  <a16:creationId xmlns:a16="http://schemas.microsoft.com/office/drawing/2014/main" id="{386AF396-4999-F4B7-A4C8-3284C5C07DD7}"/>
                </a:ext>
              </a:extLst>
            </p:cNvPr>
            <p:cNvSpPr/>
            <p:nvPr/>
          </p:nvSpPr>
          <p:spPr>
            <a:xfrm>
              <a:off x="9620709" y="2652065"/>
              <a:ext cx="1440000" cy="29849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TW" altLang="en-US" sz="1400" b="1" dirty="0">
                  <a:solidFill>
                    <a:schemeClr val="tx1"/>
                  </a:solidFill>
                </a:rPr>
                <a:t>盧勁瑋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42C28F76-977A-35F8-D312-419E0AF781FA}"/>
                </a:ext>
              </a:extLst>
            </p:cNvPr>
            <p:cNvSpPr txBox="1"/>
            <p:nvPr/>
          </p:nvSpPr>
          <p:spPr>
            <a:xfrm>
              <a:off x="9440709" y="2952031"/>
              <a:ext cx="1800000" cy="736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ct val="130000"/>
                </a:lnSpc>
                <a:buFont typeface="Wingdings" panose="05000000000000000000" pitchFamily="2" charset="2"/>
                <a:buChar char="l"/>
                <a:defRPr sz="1400" b="1">
                  <a:solidFill>
                    <a:schemeClr val="accent4">
                      <a:lumMod val="75000"/>
                    </a:schemeClr>
                  </a:solidFill>
                  <a:effectLst/>
                  <a:latin typeface="Times" panose="02020603050405020304" pitchFamily="18" charset="0"/>
                  <a:ea typeface="楷體-簡"/>
                  <a:cs typeface="標楷體" panose="03000509000000000000" pitchFamily="65" charset="-120"/>
                </a:defRPr>
              </a:lvl1pPr>
            </a:lstStyle>
            <a:p>
              <a:pPr indent="-21600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altLang="zh-TW" sz="1200" dirty="0">
                  <a:latin typeface="+mn-lt"/>
                  <a:ea typeface="+mn-ea"/>
                </a:rPr>
                <a:t>ETL </a:t>
              </a:r>
              <a:r>
                <a:rPr lang="zh-TW" altLang="en-US" sz="1200" dirty="0">
                  <a:latin typeface="+mn-lt"/>
                  <a:ea typeface="+mn-ea"/>
                </a:rPr>
                <a:t>數據工程</a:t>
              </a:r>
            </a:p>
            <a:p>
              <a:pPr indent="-21600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TW" altLang="en-US" sz="1200" dirty="0">
                  <a:latin typeface="+mn-lt"/>
                  <a:ea typeface="+mn-ea"/>
                </a:rPr>
                <a:t>視覺化報表設計</a:t>
              </a:r>
            </a:p>
            <a:p>
              <a:pPr indent="-21600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TW" altLang="en-US" sz="1200" dirty="0">
                  <a:latin typeface="+mn-lt"/>
                  <a:ea typeface="+mn-ea"/>
                </a:rPr>
                <a:t>數據分析技術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56A59FB-DE17-BAF5-C336-98EC55FE54A6}"/>
              </a:ext>
            </a:extLst>
          </p:cNvPr>
          <p:cNvGrpSpPr/>
          <p:nvPr/>
        </p:nvGrpSpPr>
        <p:grpSpPr>
          <a:xfrm>
            <a:off x="7140270" y="2133186"/>
            <a:ext cx="1764000" cy="2403113"/>
            <a:chOff x="6892364" y="1063739"/>
            <a:chExt cx="1764000" cy="2403113"/>
          </a:xfrm>
        </p:grpSpPr>
        <p:pic>
          <p:nvPicPr>
            <p:cNvPr id="28" name="圖片 27" descr="一張含有 個人, 男人, 眼鏡, 牆 的圖片&#10;&#10;自動產生的描述">
              <a:extLst>
                <a:ext uri="{FF2B5EF4-FFF2-40B4-BE49-F238E27FC236}">
                  <a16:creationId xmlns:a16="http://schemas.microsoft.com/office/drawing/2014/main" id="{9FFC6848-94B4-49B9-4AD7-5B2943904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364" y="1117739"/>
              <a:ext cx="1656000" cy="1656000"/>
            </a:xfrm>
            <a:prstGeom prst="ellipse">
              <a:avLst/>
            </a:prstGeom>
          </p:spPr>
        </p:pic>
        <p:sp>
          <p:nvSpPr>
            <p:cNvPr id="29" name="Google Shape;135;p20">
              <a:extLst>
                <a:ext uri="{FF2B5EF4-FFF2-40B4-BE49-F238E27FC236}">
                  <a16:creationId xmlns:a16="http://schemas.microsoft.com/office/drawing/2014/main" id="{CBDF5401-E574-B1C4-0EBC-454696BE47BB}"/>
                </a:ext>
              </a:extLst>
            </p:cNvPr>
            <p:cNvSpPr/>
            <p:nvPr/>
          </p:nvSpPr>
          <p:spPr>
            <a:xfrm>
              <a:off x="6892364" y="1063739"/>
              <a:ext cx="1764000" cy="1764000"/>
            </a:xfrm>
            <a:custGeom>
              <a:avLst/>
              <a:gdLst/>
              <a:ahLst/>
              <a:cxnLst/>
              <a:rect l="l" t="t" r="r" b="b"/>
              <a:pathLst>
                <a:path w="61705" h="61706" fill="none" extrusionOk="0">
                  <a:moveTo>
                    <a:pt x="61705" y="30903"/>
                  </a:moveTo>
                  <a:cubicBezTo>
                    <a:pt x="61705" y="47921"/>
                    <a:pt x="47920" y="61705"/>
                    <a:pt x="30903" y="61705"/>
                  </a:cubicBezTo>
                  <a:cubicBezTo>
                    <a:pt x="13785" y="61705"/>
                    <a:pt x="0" y="47921"/>
                    <a:pt x="0" y="30903"/>
                  </a:cubicBezTo>
                  <a:cubicBezTo>
                    <a:pt x="0" y="13785"/>
                    <a:pt x="13785" y="1"/>
                    <a:pt x="30903" y="1"/>
                  </a:cubicBezTo>
                  <a:cubicBezTo>
                    <a:pt x="47920" y="1"/>
                    <a:pt x="61705" y="13785"/>
                    <a:pt x="61705" y="30903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圓角矩形 732">
              <a:extLst>
                <a:ext uri="{FF2B5EF4-FFF2-40B4-BE49-F238E27FC236}">
                  <a16:creationId xmlns:a16="http://schemas.microsoft.com/office/drawing/2014/main" id="{A8891A3C-5FD8-46B6-794A-5D313743BA55}"/>
                </a:ext>
              </a:extLst>
            </p:cNvPr>
            <p:cNvSpPr/>
            <p:nvPr/>
          </p:nvSpPr>
          <p:spPr>
            <a:xfrm>
              <a:off x="7054364" y="2652065"/>
              <a:ext cx="1440000" cy="29849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TW" altLang="en-US" sz="1400" b="1" dirty="0">
                  <a:solidFill>
                    <a:schemeClr val="tx1"/>
                  </a:solidFill>
                </a:rPr>
                <a:t>吳重億</a:t>
              </a: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8784113C-FA75-6C97-44A6-92CE700B5699}"/>
                </a:ext>
              </a:extLst>
            </p:cNvPr>
            <p:cNvSpPr txBox="1"/>
            <p:nvPr/>
          </p:nvSpPr>
          <p:spPr>
            <a:xfrm>
              <a:off x="6992760" y="2952031"/>
              <a:ext cx="1563208" cy="51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marL="342900" lvl="0" indent="-216000">
                <a:lnSpc>
                  <a:spcPct val="120000"/>
                </a:lnSpc>
                <a:buFont typeface="Wingdings" panose="05000000000000000000" pitchFamily="2" charset="2"/>
                <a:buChar char="ü"/>
                <a:defRPr sz="1200" b="1">
                  <a:solidFill>
                    <a:schemeClr val="accent4">
                      <a:lumMod val="75000"/>
                    </a:schemeClr>
                  </a:solidFill>
                  <a:effectLst/>
                  <a:cs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影像辨識技術</a:t>
              </a:r>
            </a:p>
            <a:p>
              <a:r>
                <a:rPr lang="zh-TW" altLang="en-US" dirty="0"/>
                <a:t>網頁設計</a:t>
              </a: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DB877816-998C-A3C7-A36E-BCDC663E2445}"/>
              </a:ext>
            </a:extLst>
          </p:cNvPr>
          <p:cNvSpPr/>
          <p:nvPr/>
        </p:nvSpPr>
        <p:spPr>
          <a:xfrm>
            <a:off x="988208" y="112555"/>
            <a:ext cx="241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團隊成員介紹</a:t>
            </a:r>
          </a:p>
        </p:txBody>
      </p:sp>
      <p:sp>
        <p:nvSpPr>
          <p:cNvPr id="58" name="投影片編號版面配置區 57">
            <a:extLst>
              <a:ext uri="{FF2B5EF4-FFF2-40B4-BE49-F238E27FC236}">
                <a16:creationId xmlns:a16="http://schemas.microsoft.com/office/drawing/2014/main" id="{654CEB01-DA36-5D16-8530-86C639538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7027471-7F3C-F9B3-6695-67C709BAEB85}"/>
              </a:ext>
            </a:extLst>
          </p:cNvPr>
          <p:cNvSpPr txBox="1"/>
          <p:nvPr/>
        </p:nvSpPr>
        <p:spPr>
          <a:xfrm>
            <a:off x="782208" y="1019754"/>
            <a:ext cx="10698592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500" dirty="0"/>
              <a:t>我們是一群熱愛數據分析與機器學習的人，團隊成員來自金融、零售、製造與顧問業，皆為資料應用相關領域之專才，例如於企業內曾進行房屋成交單價預測、保單未來兩年理賠金額預測等專案，我們以數據創造更多不同的價值及回饋社會為共同理念，過往亦曾參加 </a:t>
            </a:r>
            <a:r>
              <a:rPr lang="en-US" altLang="zh-TW" sz="1500" dirty="0"/>
              <a:t>T-brain </a:t>
            </a:r>
            <a:r>
              <a:rPr lang="zh-TW" altLang="en-US" sz="1500" dirty="0"/>
              <a:t>競賽、</a:t>
            </a:r>
            <a:r>
              <a:rPr lang="en-US" altLang="zh-TW" sz="1500" dirty="0"/>
              <a:t>D4SG </a:t>
            </a:r>
            <a:r>
              <a:rPr lang="zh-TW" altLang="en-US" sz="1500" dirty="0"/>
              <a:t>資料英雄計畫等活動，希冀能為企業與社會創造更多的價值極盡一份心力！ </a:t>
            </a:r>
          </a:p>
        </p:txBody>
      </p:sp>
    </p:spTree>
    <p:extLst>
      <p:ext uri="{BB962C8B-B14F-4D97-AF65-F5344CB8AC3E}">
        <p14:creationId xmlns:p14="http://schemas.microsoft.com/office/powerpoint/2010/main" val="424889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A0CA66F-F7E2-7BDC-F619-38A8104D8656}"/>
              </a:ext>
            </a:extLst>
          </p:cNvPr>
          <p:cNvSpPr txBox="1"/>
          <p:nvPr/>
        </p:nvSpPr>
        <p:spPr>
          <a:xfrm>
            <a:off x="6342321" y="1803622"/>
            <a:ext cx="46836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8000" b="1" dirty="0">
                <a:solidFill>
                  <a:schemeClr val="bg1"/>
                </a:solidFill>
                <a:latin typeface="+mn-lt"/>
              </a:rPr>
              <a:t>Thanks!</a:t>
            </a:r>
            <a:endParaRPr lang="zh-TW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8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A43BBD-8A9D-F36C-B782-CE9F6BA2B0B8}"/>
              </a:ext>
            </a:extLst>
          </p:cNvPr>
          <p:cNvSpPr/>
          <p:nvPr/>
        </p:nvSpPr>
        <p:spPr>
          <a:xfrm>
            <a:off x="851475" y="121101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衍生變數產生概念</a:t>
            </a:r>
            <a:endParaRPr lang="zh-TW" altLang="en-US" sz="2800" b="1" spc="100" dirty="0">
              <a:solidFill>
                <a:srgbClr val="FFFFFF">
                  <a:lumMod val="9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Heavy" panose="020F0902020204030203" pitchFamily="34" charset="0"/>
              <a:sym typeface="Source Han Sans K Medium" panose="020B06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4BCC9E-015C-182B-64E1-22123D8B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86" y="2683585"/>
            <a:ext cx="10965321" cy="3657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47201" y="1074352"/>
            <a:ext cx="937589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TW" altLang="zh-TW" sz="24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僅</a:t>
            </a:r>
            <a:r>
              <a:rPr lang="zh-TW" altLang="en-US" sz="2400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統計</a:t>
            </a:r>
            <a:r>
              <a:rPr lang="zh-TW" altLang="zh-TW" sz="24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打</a:t>
            </a:r>
            <a:r>
              <a:rPr lang="zh-TW" altLang="zh-TW" sz="2400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勾之點餐資料</a:t>
            </a:r>
            <a:r>
              <a:rPr lang="zh-TW" altLang="zh-TW" sz="24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TW" altLang="en-US" sz="24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避免使用到未來資訊</a:t>
            </a:r>
            <a:endParaRPr lang="en-US" altLang="zh-TW" sz="2400" b="1" spc="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TW" altLang="en-US" sz="2400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相關</a:t>
            </a:r>
            <a:r>
              <a:rPr lang="zh-TW" altLang="en-US" sz="24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概念套用至各衍生變數之開發過程中</a:t>
            </a:r>
            <a:endParaRPr lang="zh-TW" altLang="en-US" sz="2400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L-圖案 4"/>
          <p:cNvSpPr/>
          <p:nvPr/>
        </p:nvSpPr>
        <p:spPr>
          <a:xfrm rot="8100000">
            <a:off x="6055146" y="2152939"/>
            <a:ext cx="360000" cy="360000"/>
          </a:xfrm>
          <a:prstGeom prst="corner">
            <a:avLst>
              <a:gd name="adj1" fmla="val 31838"/>
              <a:gd name="adj2" fmla="val 2982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11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24A40A9-4D55-0EC1-5E8A-C11A859BFE39}"/>
              </a:ext>
            </a:extLst>
          </p:cNvPr>
          <p:cNvCxnSpPr>
            <a:cxnSpLocks/>
          </p:cNvCxnSpPr>
          <p:nvPr/>
        </p:nvCxnSpPr>
        <p:spPr>
          <a:xfrm flipV="1">
            <a:off x="3540499" y="3568951"/>
            <a:ext cx="1764064" cy="87477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0AA2F634-EAA8-145E-EF5F-F5C107198D42}"/>
              </a:ext>
            </a:extLst>
          </p:cNvPr>
          <p:cNvCxnSpPr>
            <a:cxnSpLocks/>
          </p:cNvCxnSpPr>
          <p:nvPr/>
        </p:nvCxnSpPr>
        <p:spPr>
          <a:xfrm flipV="1">
            <a:off x="7022782" y="3006293"/>
            <a:ext cx="1579784" cy="202817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79798199-133A-85A1-7BC2-2B2C67EF78D3}"/>
              </a:ext>
            </a:extLst>
          </p:cNvPr>
          <p:cNvCxnSpPr>
            <a:cxnSpLocks/>
          </p:cNvCxnSpPr>
          <p:nvPr/>
        </p:nvCxnSpPr>
        <p:spPr>
          <a:xfrm flipH="1" flipV="1">
            <a:off x="5304563" y="3586089"/>
            <a:ext cx="1718219" cy="1448377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BB53DD64-6951-2A25-77D2-028128F3E56F}"/>
              </a:ext>
            </a:extLst>
          </p:cNvPr>
          <p:cNvCxnSpPr>
            <a:cxnSpLocks/>
          </p:cNvCxnSpPr>
          <p:nvPr/>
        </p:nvCxnSpPr>
        <p:spPr>
          <a:xfrm flipH="1" flipV="1">
            <a:off x="8564168" y="3039410"/>
            <a:ext cx="2211997" cy="1270867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C9EEB1C-5C23-751A-0BDC-103A503A644A}"/>
              </a:ext>
            </a:extLst>
          </p:cNvPr>
          <p:cNvSpPr/>
          <p:nvPr/>
        </p:nvSpPr>
        <p:spPr>
          <a:xfrm>
            <a:off x="1247469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ans K Medium" panose="020B0600000000000000" pitchFamily="34" charset="-128"/>
              </a:rPr>
              <a:t>題目背景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8858B4-C9A2-2D45-DFE0-D876C0C8B67E}"/>
              </a:ext>
            </a:extLst>
          </p:cNvPr>
          <p:cNvSpPr txBox="1"/>
          <p:nvPr/>
        </p:nvSpPr>
        <p:spPr>
          <a:xfrm>
            <a:off x="4297680" y="1019754"/>
            <a:ext cx="7269480" cy="620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500" dirty="0"/>
              <a:t>民以食為天，一日三餐為每個人不可或缺日常。當顧客前往餐廳用餐時，都希望能夠盡快享用到美食、滿足口腹之慾。</a:t>
            </a: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8FD091B-1BFB-39D3-1751-DA68FEA44596}"/>
              </a:ext>
            </a:extLst>
          </p:cNvPr>
          <p:cNvGrpSpPr/>
          <p:nvPr/>
        </p:nvGrpSpPr>
        <p:grpSpPr>
          <a:xfrm>
            <a:off x="924200" y="1665447"/>
            <a:ext cx="2568416" cy="4651469"/>
            <a:chOff x="924200" y="1498034"/>
            <a:chExt cx="2568416" cy="4651469"/>
          </a:xfrm>
        </p:grpSpPr>
        <p:sp>
          <p:nvSpPr>
            <p:cNvPr id="4" name="Google Shape;847;p76">
              <a:extLst>
                <a:ext uri="{FF2B5EF4-FFF2-40B4-BE49-F238E27FC236}">
                  <a16:creationId xmlns:a16="http://schemas.microsoft.com/office/drawing/2014/main" id="{87B6FB12-BABA-0076-3C26-E895703569F6}"/>
                </a:ext>
              </a:extLst>
            </p:cNvPr>
            <p:cNvSpPr/>
            <p:nvPr/>
          </p:nvSpPr>
          <p:spPr>
            <a:xfrm>
              <a:off x="924200" y="1498034"/>
              <a:ext cx="2568416" cy="4651469"/>
            </a:xfrm>
            <a:custGeom>
              <a:avLst/>
              <a:gdLst/>
              <a:ahLst/>
              <a:cxnLst/>
              <a:rect l="l" t="t" r="r" b="b"/>
              <a:pathLst>
                <a:path w="61960" h="122466" extrusionOk="0">
                  <a:moveTo>
                    <a:pt x="52217" y="0"/>
                  </a:moveTo>
                  <a:lnTo>
                    <a:pt x="9743" y="0"/>
                  </a:lnTo>
                  <a:lnTo>
                    <a:pt x="9743" y="0"/>
                  </a:lnTo>
                  <a:lnTo>
                    <a:pt x="8803" y="0"/>
                  </a:lnTo>
                  <a:lnTo>
                    <a:pt x="7778" y="171"/>
                  </a:lnTo>
                  <a:lnTo>
                    <a:pt x="6838" y="427"/>
                  </a:lnTo>
                  <a:lnTo>
                    <a:pt x="5983" y="769"/>
                  </a:lnTo>
                  <a:lnTo>
                    <a:pt x="5129" y="1111"/>
                  </a:lnTo>
                  <a:lnTo>
                    <a:pt x="4359" y="1624"/>
                  </a:lnTo>
                  <a:lnTo>
                    <a:pt x="3590" y="2222"/>
                  </a:lnTo>
                  <a:lnTo>
                    <a:pt x="2907" y="2820"/>
                  </a:lnTo>
                  <a:lnTo>
                    <a:pt x="2223" y="3504"/>
                  </a:lnTo>
                  <a:lnTo>
                    <a:pt x="1710" y="4273"/>
                  </a:lnTo>
                  <a:lnTo>
                    <a:pt x="1197" y="5042"/>
                  </a:lnTo>
                  <a:lnTo>
                    <a:pt x="770" y="5897"/>
                  </a:lnTo>
                  <a:lnTo>
                    <a:pt x="514" y="6837"/>
                  </a:lnTo>
                  <a:lnTo>
                    <a:pt x="257" y="7777"/>
                  </a:lnTo>
                  <a:lnTo>
                    <a:pt x="86" y="8717"/>
                  </a:lnTo>
                  <a:lnTo>
                    <a:pt x="1" y="9743"/>
                  </a:lnTo>
                  <a:lnTo>
                    <a:pt x="1" y="112723"/>
                  </a:lnTo>
                  <a:lnTo>
                    <a:pt x="1" y="112723"/>
                  </a:lnTo>
                  <a:lnTo>
                    <a:pt x="86" y="113748"/>
                  </a:lnTo>
                  <a:lnTo>
                    <a:pt x="257" y="114688"/>
                  </a:lnTo>
                  <a:lnTo>
                    <a:pt x="514" y="115629"/>
                  </a:lnTo>
                  <a:lnTo>
                    <a:pt x="770" y="116569"/>
                  </a:lnTo>
                  <a:lnTo>
                    <a:pt x="1197" y="117423"/>
                  </a:lnTo>
                  <a:lnTo>
                    <a:pt x="1710" y="118192"/>
                  </a:lnTo>
                  <a:lnTo>
                    <a:pt x="2223" y="118962"/>
                  </a:lnTo>
                  <a:lnTo>
                    <a:pt x="2907" y="119645"/>
                  </a:lnTo>
                  <a:lnTo>
                    <a:pt x="3590" y="120243"/>
                  </a:lnTo>
                  <a:lnTo>
                    <a:pt x="4359" y="120842"/>
                  </a:lnTo>
                  <a:lnTo>
                    <a:pt x="5129" y="121354"/>
                  </a:lnTo>
                  <a:lnTo>
                    <a:pt x="5983" y="121696"/>
                  </a:lnTo>
                  <a:lnTo>
                    <a:pt x="6838" y="122038"/>
                  </a:lnTo>
                  <a:lnTo>
                    <a:pt x="7778" y="122294"/>
                  </a:lnTo>
                  <a:lnTo>
                    <a:pt x="8803" y="122465"/>
                  </a:lnTo>
                  <a:lnTo>
                    <a:pt x="9743" y="122465"/>
                  </a:lnTo>
                  <a:lnTo>
                    <a:pt x="52217" y="122465"/>
                  </a:lnTo>
                  <a:lnTo>
                    <a:pt x="52217" y="122465"/>
                  </a:lnTo>
                  <a:lnTo>
                    <a:pt x="53243" y="122465"/>
                  </a:lnTo>
                  <a:lnTo>
                    <a:pt x="54183" y="122294"/>
                  </a:lnTo>
                  <a:lnTo>
                    <a:pt x="55123" y="122038"/>
                  </a:lnTo>
                  <a:lnTo>
                    <a:pt x="55978" y="121696"/>
                  </a:lnTo>
                  <a:lnTo>
                    <a:pt x="56832" y="121354"/>
                  </a:lnTo>
                  <a:lnTo>
                    <a:pt x="57687" y="120842"/>
                  </a:lnTo>
                  <a:lnTo>
                    <a:pt x="58371" y="120243"/>
                  </a:lnTo>
                  <a:lnTo>
                    <a:pt x="59054" y="119645"/>
                  </a:lnTo>
                  <a:lnTo>
                    <a:pt x="59738" y="118962"/>
                  </a:lnTo>
                  <a:lnTo>
                    <a:pt x="60251" y="118192"/>
                  </a:lnTo>
                  <a:lnTo>
                    <a:pt x="60764" y="117423"/>
                  </a:lnTo>
                  <a:lnTo>
                    <a:pt x="61191" y="116569"/>
                  </a:lnTo>
                  <a:lnTo>
                    <a:pt x="61533" y="115629"/>
                  </a:lnTo>
                  <a:lnTo>
                    <a:pt x="61704" y="114688"/>
                  </a:lnTo>
                  <a:lnTo>
                    <a:pt x="61875" y="113748"/>
                  </a:lnTo>
                  <a:lnTo>
                    <a:pt x="61960" y="112723"/>
                  </a:lnTo>
                  <a:lnTo>
                    <a:pt x="61960" y="9743"/>
                  </a:lnTo>
                  <a:lnTo>
                    <a:pt x="61960" y="9743"/>
                  </a:lnTo>
                  <a:lnTo>
                    <a:pt x="61875" y="8717"/>
                  </a:lnTo>
                  <a:lnTo>
                    <a:pt x="61704" y="7777"/>
                  </a:lnTo>
                  <a:lnTo>
                    <a:pt x="61533" y="6837"/>
                  </a:lnTo>
                  <a:lnTo>
                    <a:pt x="61191" y="5897"/>
                  </a:lnTo>
                  <a:lnTo>
                    <a:pt x="60764" y="5042"/>
                  </a:lnTo>
                  <a:lnTo>
                    <a:pt x="60251" y="4273"/>
                  </a:lnTo>
                  <a:lnTo>
                    <a:pt x="59738" y="3504"/>
                  </a:lnTo>
                  <a:lnTo>
                    <a:pt x="59054" y="2820"/>
                  </a:lnTo>
                  <a:lnTo>
                    <a:pt x="58371" y="2222"/>
                  </a:lnTo>
                  <a:lnTo>
                    <a:pt x="57687" y="1624"/>
                  </a:lnTo>
                  <a:lnTo>
                    <a:pt x="56832" y="1111"/>
                  </a:lnTo>
                  <a:lnTo>
                    <a:pt x="55978" y="769"/>
                  </a:lnTo>
                  <a:lnTo>
                    <a:pt x="55123" y="427"/>
                  </a:lnTo>
                  <a:lnTo>
                    <a:pt x="54183" y="171"/>
                  </a:lnTo>
                  <a:lnTo>
                    <a:pt x="53243" y="0"/>
                  </a:lnTo>
                  <a:lnTo>
                    <a:pt x="52217" y="0"/>
                  </a:lnTo>
                  <a:lnTo>
                    <a:pt x="52217" y="0"/>
                  </a:lnTo>
                  <a:close/>
                  <a:moveTo>
                    <a:pt x="24870" y="5042"/>
                  </a:moveTo>
                  <a:lnTo>
                    <a:pt x="24870" y="5042"/>
                  </a:lnTo>
                  <a:lnTo>
                    <a:pt x="24955" y="5042"/>
                  </a:lnTo>
                  <a:lnTo>
                    <a:pt x="37176" y="5042"/>
                  </a:lnTo>
                  <a:lnTo>
                    <a:pt x="37176" y="5042"/>
                  </a:lnTo>
                  <a:lnTo>
                    <a:pt x="37433" y="5042"/>
                  </a:lnTo>
                  <a:lnTo>
                    <a:pt x="37689" y="5213"/>
                  </a:lnTo>
                  <a:lnTo>
                    <a:pt x="37860" y="5469"/>
                  </a:lnTo>
                  <a:lnTo>
                    <a:pt x="37946" y="5811"/>
                  </a:lnTo>
                  <a:lnTo>
                    <a:pt x="37946" y="5811"/>
                  </a:lnTo>
                  <a:lnTo>
                    <a:pt x="37860" y="6068"/>
                  </a:lnTo>
                  <a:lnTo>
                    <a:pt x="37689" y="6324"/>
                  </a:lnTo>
                  <a:lnTo>
                    <a:pt x="37433" y="6495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528" y="6495"/>
                  </a:lnTo>
                  <a:lnTo>
                    <a:pt x="24272" y="6324"/>
                  </a:lnTo>
                  <a:lnTo>
                    <a:pt x="24101" y="6068"/>
                  </a:lnTo>
                  <a:lnTo>
                    <a:pt x="24101" y="5811"/>
                  </a:lnTo>
                  <a:lnTo>
                    <a:pt x="24101" y="5811"/>
                  </a:lnTo>
                  <a:lnTo>
                    <a:pt x="24101" y="5469"/>
                  </a:lnTo>
                  <a:lnTo>
                    <a:pt x="24272" y="5213"/>
                  </a:lnTo>
                  <a:lnTo>
                    <a:pt x="24528" y="5042"/>
                  </a:lnTo>
                  <a:lnTo>
                    <a:pt x="24870" y="5042"/>
                  </a:lnTo>
                  <a:lnTo>
                    <a:pt x="24870" y="5042"/>
                  </a:lnTo>
                  <a:close/>
                  <a:moveTo>
                    <a:pt x="31023" y="119389"/>
                  </a:moveTo>
                  <a:lnTo>
                    <a:pt x="31023" y="119389"/>
                  </a:lnTo>
                  <a:lnTo>
                    <a:pt x="30340" y="119303"/>
                  </a:lnTo>
                  <a:lnTo>
                    <a:pt x="29741" y="119132"/>
                  </a:lnTo>
                  <a:lnTo>
                    <a:pt x="29143" y="118791"/>
                  </a:lnTo>
                  <a:lnTo>
                    <a:pt x="28630" y="118449"/>
                  </a:lnTo>
                  <a:lnTo>
                    <a:pt x="28288" y="117936"/>
                  </a:lnTo>
                  <a:lnTo>
                    <a:pt x="27947" y="117338"/>
                  </a:lnTo>
                  <a:lnTo>
                    <a:pt x="27776" y="116740"/>
                  </a:lnTo>
                  <a:lnTo>
                    <a:pt x="27690" y="116056"/>
                  </a:lnTo>
                  <a:lnTo>
                    <a:pt x="27690" y="116056"/>
                  </a:lnTo>
                  <a:lnTo>
                    <a:pt x="27776" y="115458"/>
                  </a:lnTo>
                  <a:lnTo>
                    <a:pt x="27947" y="114774"/>
                  </a:lnTo>
                  <a:lnTo>
                    <a:pt x="28288" y="114261"/>
                  </a:lnTo>
                  <a:lnTo>
                    <a:pt x="28630" y="113748"/>
                  </a:lnTo>
                  <a:lnTo>
                    <a:pt x="29143" y="113407"/>
                  </a:lnTo>
                  <a:lnTo>
                    <a:pt x="29741" y="113065"/>
                  </a:lnTo>
                  <a:lnTo>
                    <a:pt x="30340" y="112894"/>
                  </a:lnTo>
                  <a:lnTo>
                    <a:pt x="31023" y="112808"/>
                  </a:lnTo>
                  <a:lnTo>
                    <a:pt x="31023" y="112808"/>
                  </a:lnTo>
                  <a:lnTo>
                    <a:pt x="31621" y="112894"/>
                  </a:lnTo>
                  <a:lnTo>
                    <a:pt x="32305" y="113065"/>
                  </a:lnTo>
                  <a:lnTo>
                    <a:pt x="32818" y="113407"/>
                  </a:lnTo>
                  <a:lnTo>
                    <a:pt x="33331" y="113748"/>
                  </a:lnTo>
                  <a:lnTo>
                    <a:pt x="33758" y="114261"/>
                  </a:lnTo>
                  <a:lnTo>
                    <a:pt x="34014" y="114774"/>
                  </a:lnTo>
                  <a:lnTo>
                    <a:pt x="34185" y="115458"/>
                  </a:lnTo>
                  <a:lnTo>
                    <a:pt x="34271" y="116056"/>
                  </a:lnTo>
                  <a:lnTo>
                    <a:pt x="34271" y="116056"/>
                  </a:lnTo>
                  <a:lnTo>
                    <a:pt x="34185" y="116740"/>
                  </a:lnTo>
                  <a:lnTo>
                    <a:pt x="34014" y="117338"/>
                  </a:lnTo>
                  <a:lnTo>
                    <a:pt x="33758" y="117936"/>
                  </a:lnTo>
                  <a:lnTo>
                    <a:pt x="33331" y="118449"/>
                  </a:lnTo>
                  <a:lnTo>
                    <a:pt x="32818" y="118791"/>
                  </a:lnTo>
                  <a:lnTo>
                    <a:pt x="32305" y="119132"/>
                  </a:lnTo>
                  <a:lnTo>
                    <a:pt x="31621" y="119303"/>
                  </a:lnTo>
                  <a:lnTo>
                    <a:pt x="31023" y="119389"/>
                  </a:lnTo>
                  <a:lnTo>
                    <a:pt x="31023" y="119389"/>
                  </a:lnTo>
                  <a:close/>
                  <a:moveTo>
                    <a:pt x="59482" y="108877"/>
                  </a:moveTo>
                  <a:lnTo>
                    <a:pt x="2479" y="108877"/>
                  </a:lnTo>
                  <a:lnTo>
                    <a:pt x="2479" y="13588"/>
                  </a:lnTo>
                  <a:lnTo>
                    <a:pt x="59482" y="13588"/>
                  </a:lnTo>
                  <a:lnTo>
                    <a:pt x="59482" y="10887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F3FBD0CC-5A36-C9C3-BE06-1ACEEF154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3" r="11187"/>
            <a:stretch/>
          </p:blipFill>
          <p:spPr>
            <a:xfrm>
              <a:off x="1052655" y="2035431"/>
              <a:ext cx="2304288" cy="1492505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92E5931D-C8D7-3B06-5FA7-C952A8F73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58" r="5129" b="7313"/>
            <a:stretch/>
          </p:blipFill>
          <p:spPr>
            <a:xfrm>
              <a:off x="1052655" y="3401538"/>
              <a:ext cx="2304288" cy="2185446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670E383-13FA-B9C3-01D6-1162DC96511F}"/>
                </a:ext>
              </a:extLst>
            </p:cNvPr>
            <p:cNvSpPr/>
            <p:nvPr/>
          </p:nvSpPr>
          <p:spPr>
            <a:xfrm>
              <a:off x="1143000" y="3786548"/>
              <a:ext cx="338328" cy="3245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FEFA98F-58E1-DE6C-F9A6-8736C35E2F8A}"/>
                </a:ext>
              </a:extLst>
            </p:cNvPr>
            <p:cNvSpPr txBox="1"/>
            <p:nvPr/>
          </p:nvSpPr>
          <p:spPr>
            <a:xfrm>
              <a:off x="1153864" y="3760349"/>
              <a:ext cx="790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spc="100" dirty="0">
                  <a:solidFill>
                    <a:srgbClr val="D6000F"/>
                  </a:solidFill>
                  <a:ea typeface="微軟正黑體" panose="020B0604030504040204" pitchFamily="34" charset="-120"/>
                </a:rPr>
                <a:t>???</a:t>
              </a:r>
              <a:endParaRPr lang="zh-TW" altLang="en-US" sz="2400" b="1" spc="100" dirty="0">
                <a:solidFill>
                  <a:srgbClr val="D6000F"/>
                </a:solidFill>
                <a:ea typeface="微軟正黑體" panose="020B0604030504040204" pitchFamily="34" charset="-120"/>
              </a:endParaRPr>
            </a:p>
          </p:txBody>
        </p:sp>
      </p:grpSp>
      <p:sp>
        <p:nvSpPr>
          <p:cNvPr id="41" name="投影片編號版面配置區 40">
            <a:extLst>
              <a:ext uri="{FF2B5EF4-FFF2-40B4-BE49-F238E27FC236}">
                <a16:creationId xmlns:a16="http://schemas.microsoft.com/office/drawing/2014/main" id="{9605073A-1778-F23A-B420-0AB68D647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210DE3-7421-7889-B974-B0892D425E9F}"/>
              </a:ext>
            </a:extLst>
          </p:cNvPr>
          <p:cNvSpPr/>
          <p:nvPr/>
        </p:nvSpPr>
        <p:spPr>
          <a:xfrm>
            <a:off x="4551959" y="2879736"/>
            <a:ext cx="1512000" cy="151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4899FF1-538C-6FC0-E05C-BB0B926ECB5D}"/>
              </a:ext>
            </a:extLst>
          </p:cNvPr>
          <p:cNvSpPr/>
          <p:nvPr/>
        </p:nvSpPr>
        <p:spPr>
          <a:xfrm>
            <a:off x="6228658" y="4207379"/>
            <a:ext cx="1512000" cy="151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152F65E-14BC-1EE6-2BCA-E32092D048DF}"/>
              </a:ext>
            </a:extLst>
          </p:cNvPr>
          <p:cNvSpPr/>
          <p:nvPr/>
        </p:nvSpPr>
        <p:spPr>
          <a:xfrm>
            <a:off x="7846292" y="2250293"/>
            <a:ext cx="1512000" cy="151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5A228B5-CEC8-1BCF-01B0-5B6F579A63CA}"/>
              </a:ext>
            </a:extLst>
          </p:cNvPr>
          <p:cNvSpPr/>
          <p:nvPr/>
        </p:nvSpPr>
        <p:spPr>
          <a:xfrm>
            <a:off x="9989127" y="3522466"/>
            <a:ext cx="1512000" cy="151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C9D256-8DA2-D02A-2738-D882E0E04330}"/>
              </a:ext>
            </a:extLst>
          </p:cNvPr>
          <p:cNvSpPr txBox="1"/>
          <p:nvPr/>
        </p:nvSpPr>
        <p:spPr>
          <a:xfrm>
            <a:off x="5010442" y="400923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</a:rPr>
              <a:t>入座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C4D7744-01AE-D76C-F094-1F19CD1DD1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92" y="2432191"/>
            <a:ext cx="972000" cy="972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6560AB-4D7F-B217-1D00-57BEDE8E6273}"/>
              </a:ext>
            </a:extLst>
          </p:cNvPr>
          <p:cNvSpPr txBox="1"/>
          <p:nvPr/>
        </p:nvSpPr>
        <p:spPr>
          <a:xfrm>
            <a:off x="8304774" y="33710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</a:rPr>
              <a:t>用餐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7E80962-33CC-2019-4D39-3D7C0D304E72}"/>
              </a:ext>
            </a:extLst>
          </p:cNvPr>
          <p:cNvSpPr txBox="1"/>
          <p:nvPr/>
        </p:nvSpPr>
        <p:spPr>
          <a:xfrm>
            <a:off x="6687140" y="533927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</a:rPr>
              <a:t>點餐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38EB67-42A8-4FBB-96B5-ABF7FFC44E2A}"/>
              </a:ext>
            </a:extLst>
          </p:cNvPr>
          <p:cNvSpPr txBox="1"/>
          <p:nvPr/>
        </p:nvSpPr>
        <p:spPr>
          <a:xfrm>
            <a:off x="10447610" y="465194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</a:rPr>
              <a:t>結帳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A224AC9F-A93B-46C4-95D2-911684C4E4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84" y="3080894"/>
            <a:ext cx="864285" cy="86428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79218968-B94D-17FB-222C-23EBE8AFFA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40" y="4443727"/>
            <a:ext cx="864285" cy="86428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BE6C1E09-D078-40A4-2327-E20507E499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23" y="3737359"/>
            <a:ext cx="864285" cy="8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天花板, 商店, 銷售 的圖片&#10;&#10;自動產生的描述">
            <a:extLst>
              <a:ext uri="{FF2B5EF4-FFF2-40B4-BE49-F238E27FC236}">
                <a16:creationId xmlns:a16="http://schemas.microsoft.com/office/drawing/2014/main" id="{46C62613-3298-3DBD-2D5C-452E091F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t="12664" r="21440" b="36946"/>
          <a:stretch/>
        </p:blipFill>
        <p:spPr>
          <a:xfrm>
            <a:off x="4640841" y="2613889"/>
            <a:ext cx="2910319" cy="2910319"/>
          </a:xfrm>
          <a:prstGeom prst="ellipse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5EE9A4BA-3E9A-E532-14D7-38C38A9F4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0" t="35626" r="44542" b="20070"/>
          <a:stretch/>
        </p:blipFill>
        <p:spPr>
          <a:xfrm rot="5400000">
            <a:off x="4634583" y="2608570"/>
            <a:ext cx="2908800" cy="2908800"/>
          </a:xfrm>
          <a:prstGeom prst="ellipse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4E656463-AB92-D06B-3FAC-827673F012EE}"/>
              </a:ext>
            </a:extLst>
          </p:cNvPr>
          <p:cNvSpPr/>
          <p:nvPr/>
        </p:nvSpPr>
        <p:spPr>
          <a:xfrm>
            <a:off x="4584000" y="2557048"/>
            <a:ext cx="3024000" cy="3024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40F541-5FC9-E88C-44A9-C5E4DAC0395C}"/>
              </a:ext>
            </a:extLst>
          </p:cNvPr>
          <p:cNvSpPr txBox="1"/>
          <p:nvPr/>
        </p:nvSpPr>
        <p:spPr>
          <a:xfrm>
            <a:off x="8419756" y="3054661"/>
            <a:ext cx="2887105" cy="8444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lnSpc>
                <a:spcPct val="120000"/>
              </a:lnSpc>
              <a:buClr>
                <a:srgbClr val="D6000F"/>
              </a:buClr>
              <a:defRPr sz="13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400" dirty="0"/>
              <a:t>「預計等候時間」的準確程度除了會成為客戶是否願意等待的依據，同時也會影響客戶對門市的信賴度。</a:t>
            </a:r>
            <a:endParaRPr lang="en-US" altLang="zh-TW" sz="1400" dirty="0"/>
          </a:p>
        </p:txBody>
      </p:sp>
      <p:sp>
        <p:nvSpPr>
          <p:cNvPr id="9" name="Google Shape;1625;p43">
            <a:extLst>
              <a:ext uri="{FF2B5EF4-FFF2-40B4-BE49-F238E27FC236}">
                <a16:creationId xmlns:a16="http://schemas.microsoft.com/office/drawing/2014/main" id="{31C15912-5ACD-8454-4EC4-F2DBC743DCAF}"/>
              </a:ext>
            </a:extLst>
          </p:cNvPr>
          <p:cNvSpPr/>
          <p:nvPr/>
        </p:nvSpPr>
        <p:spPr>
          <a:xfrm>
            <a:off x="8424301" y="2106593"/>
            <a:ext cx="828000" cy="8280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636;p43">
            <a:extLst>
              <a:ext uri="{FF2B5EF4-FFF2-40B4-BE49-F238E27FC236}">
                <a16:creationId xmlns:a16="http://schemas.microsoft.com/office/drawing/2014/main" id="{591F1E45-1FFF-46B3-88EA-F8FB834F2C2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0800000" flipV="1">
            <a:off x="7179261" y="2520593"/>
            <a:ext cx="1245040" cy="6936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37;p43">
            <a:extLst>
              <a:ext uri="{FF2B5EF4-FFF2-40B4-BE49-F238E27FC236}">
                <a16:creationId xmlns:a16="http://schemas.microsoft.com/office/drawing/2014/main" id="{C4DDC133-82F1-3187-9C7C-603A16AA3565}"/>
              </a:ext>
            </a:extLst>
          </p:cNvPr>
          <p:cNvSpPr/>
          <p:nvPr/>
        </p:nvSpPr>
        <p:spPr>
          <a:xfrm>
            <a:off x="7087611" y="3214193"/>
            <a:ext cx="183300" cy="1833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17;p43">
            <a:extLst>
              <a:ext uri="{FF2B5EF4-FFF2-40B4-BE49-F238E27FC236}">
                <a16:creationId xmlns:a16="http://schemas.microsoft.com/office/drawing/2014/main" id="{337AB8D9-44C2-69AD-80F8-22DAC798FF69}"/>
              </a:ext>
            </a:extLst>
          </p:cNvPr>
          <p:cNvSpPr/>
          <p:nvPr/>
        </p:nvSpPr>
        <p:spPr>
          <a:xfrm flipH="1">
            <a:off x="3107932" y="2216277"/>
            <a:ext cx="828000" cy="828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630;p43">
            <a:extLst>
              <a:ext uri="{FF2B5EF4-FFF2-40B4-BE49-F238E27FC236}">
                <a16:creationId xmlns:a16="http://schemas.microsoft.com/office/drawing/2014/main" id="{D1217D84-D6F0-2CD8-C11A-AE27F5E89168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3935932" y="2630277"/>
            <a:ext cx="1139892" cy="472456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631;p43">
            <a:extLst>
              <a:ext uri="{FF2B5EF4-FFF2-40B4-BE49-F238E27FC236}">
                <a16:creationId xmlns:a16="http://schemas.microsoft.com/office/drawing/2014/main" id="{EE8C0F59-8CA3-6DD3-5903-76E5B5DA9454}"/>
              </a:ext>
            </a:extLst>
          </p:cNvPr>
          <p:cNvSpPr/>
          <p:nvPr/>
        </p:nvSpPr>
        <p:spPr>
          <a:xfrm flipH="1">
            <a:off x="4984174" y="3102733"/>
            <a:ext cx="183300" cy="183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621;p43">
            <a:extLst>
              <a:ext uri="{FF2B5EF4-FFF2-40B4-BE49-F238E27FC236}">
                <a16:creationId xmlns:a16="http://schemas.microsoft.com/office/drawing/2014/main" id="{DBFB4AB3-5156-82CA-221E-F1C4FDA42AE8}"/>
              </a:ext>
            </a:extLst>
          </p:cNvPr>
          <p:cNvSpPr/>
          <p:nvPr/>
        </p:nvSpPr>
        <p:spPr>
          <a:xfrm flipH="1">
            <a:off x="2743761" y="4344289"/>
            <a:ext cx="828000" cy="8280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33;p43">
            <a:extLst>
              <a:ext uri="{FF2B5EF4-FFF2-40B4-BE49-F238E27FC236}">
                <a16:creationId xmlns:a16="http://schemas.microsoft.com/office/drawing/2014/main" id="{B77B7354-D1B5-6C06-FF78-A27A2827FFC6}"/>
              </a:ext>
            </a:extLst>
          </p:cNvPr>
          <p:cNvSpPr/>
          <p:nvPr/>
        </p:nvSpPr>
        <p:spPr>
          <a:xfrm flipH="1">
            <a:off x="5981684" y="4964933"/>
            <a:ext cx="183300" cy="183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D7D6D8-96EB-1317-6352-26EA9326B74F}"/>
              </a:ext>
            </a:extLst>
          </p:cNvPr>
          <p:cNvSpPr txBox="1"/>
          <p:nvPr/>
        </p:nvSpPr>
        <p:spPr>
          <a:xfrm>
            <a:off x="931479" y="3085921"/>
            <a:ext cx="2738987" cy="8444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lnSpc>
                <a:spcPct val="120000"/>
              </a:lnSpc>
              <a:buClr>
                <a:srgbClr val="D6000F"/>
              </a:buClr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「預計等候時間」較難有系統性的評估準則，不同的專業人員可能存在評估結果的差異。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3D76082-C953-17EE-F66A-693535A70A49}"/>
              </a:ext>
            </a:extLst>
          </p:cNvPr>
          <p:cNvSpPr txBox="1"/>
          <p:nvPr/>
        </p:nvSpPr>
        <p:spPr>
          <a:xfrm>
            <a:off x="933241" y="5222121"/>
            <a:ext cx="2374596" cy="5859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lnSpc>
                <a:spcPct val="120000"/>
              </a:lnSpc>
              <a:buClr>
                <a:srgbClr val="D6000F"/>
              </a:buClr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資深人員養成不易，需經過長期且專業培訓。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431B93-F29C-5C01-EB33-39EEAC1663CB}"/>
              </a:ext>
            </a:extLst>
          </p:cNvPr>
          <p:cNvSpPr txBox="1"/>
          <p:nvPr/>
        </p:nvSpPr>
        <p:spPr>
          <a:xfrm>
            <a:off x="8424835" y="2252327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準</a:t>
            </a:r>
            <a:r>
              <a:rPr lang="zh-TW" altLang="en-US" sz="2000" b="1" dirty="0">
                <a:solidFill>
                  <a:schemeClr val="bg1"/>
                </a:solidFill>
              </a:rPr>
              <a:t>確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F0DE876-A867-E68D-B16A-01F1B7E4FF3A}"/>
              </a:ext>
            </a:extLst>
          </p:cNvPr>
          <p:cNvSpPr txBox="1"/>
          <p:nvPr/>
        </p:nvSpPr>
        <p:spPr>
          <a:xfrm>
            <a:off x="3100290" y="2359368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準</a:t>
            </a:r>
            <a:r>
              <a:rPr lang="zh-TW" altLang="en-US" sz="2000" b="1" dirty="0">
                <a:solidFill>
                  <a:schemeClr val="bg1"/>
                </a:solidFill>
              </a:rPr>
              <a:t>則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0623611-F68E-1556-E4E5-09CD86351D38}"/>
              </a:ext>
            </a:extLst>
          </p:cNvPr>
          <p:cNvSpPr txBox="1"/>
          <p:nvPr/>
        </p:nvSpPr>
        <p:spPr>
          <a:xfrm>
            <a:off x="2729190" y="4460255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人</a:t>
            </a:r>
            <a:r>
              <a:rPr lang="zh-TW" altLang="en-US" sz="2000" b="1" dirty="0">
                <a:solidFill>
                  <a:schemeClr val="bg1"/>
                </a:solidFill>
              </a:rPr>
              <a:t>員</a:t>
            </a:r>
            <a:endParaRPr lang="en-US" altLang="zh-TW" sz="2000" b="1" dirty="0">
              <a:solidFill>
                <a:schemeClr val="bg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08278C-A879-1D04-8873-20C029CCBF3D}"/>
              </a:ext>
            </a:extLst>
          </p:cNvPr>
          <p:cNvSpPr txBox="1"/>
          <p:nvPr/>
        </p:nvSpPr>
        <p:spPr>
          <a:xfrm>
            <a:off x="782208" y="1019754"/>
            <a:ext cx="10698592" cy="620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500" b="1" dirty="0"/>
              <a:t>「</a:t>
            </a:r>
            <a:r>
              <a:rPr lang="zh-TW" altLang="en-US" sz="1500" b="1" dirty="0">
                <a:solidFill>
                  <a:schemeClr val="accent2">
                    <a:lumMod val="75000"/>
                  </a:schemeClr>
                </a:solidFill>
              </a:rPr>
              <a:t>排隊預計等候時間</a:t>
            </a:r>
            <a:r>
              <a:rPr lang="zh-TW" altLang="en-US" sz="1500" b="1" dirty="0"/>
              <a:t>」</a:t>
            </a:r>
            <a:r>
              <a:rPr lang="zh-TW" altLang="en-US" sz="1500" dirty="0"/>
              <a:t>則為門市首要面臨的挑戰，當門市呈現滿桌時，服務人員需要整合目前店內用餐情況、等候組數等資訊，</a:t>
            </a:r>
            <a:r>
              <a:rPr lang="zh-TW" altLang="en-US" sz="1500" b="1" dirty="0">
                <a:solidFill>
                  <a:schemeClr val="accent2">
                    <a:lumMod val="75000"/>
                  </a:schemeClr>
                </a:solidFill>
              </a:rPr>
              <a:t>提供排隊客人預計等候時間</a:t>
            </a:r>
            <a:r>
              <a:rPr lang="zh-TW" altLang="en-US" sz="1500" dirty="0"/>
              <a:t>；然在評估預計等候時間時會遇到以下問題：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0E596ADA-5BD0-DB26-595D-39CDFC47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04" y="4784630"/>
            <a:ext cx="2107232" cy="210723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7BFAB60-91F6-7FD9-5B3F-0E972C1CD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5063" y="4784630"/>
            <a:ext cx="310027" cy="310027"/>
          </a:xfrm>
          <a:prstGeom prst="rect">
            <a:avLst/>
          </a:prstGeom>
        </p:spPr>
      </p:pic>
      <p:sp>
        <p:nvSpPr>
          <p:cNvPr id="36" name="投影片編號版面配置區 35">
            <a:extLst>
              <a:ext uri="{FF2B5EF4-FFF2-40B4-BE49-F238E27FC236}">
                <a16:creationId xmlns:a16="http://schemas.microsoft.com/office/drawing/2014/main" id="{046B3A7C-2043-6C88-AF19-872E4A491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AB88242-9EC6-41A3-0FD5-530F4C1713C3}"/>
              </a:ext>
            </a:extLst>
          </p:cNvPr>
          <p:cNvSpPr/>
          <p:nvPr/>
        </p:nvSpPr>
        <p:spPr>
          <a:xfrm>
            <a:off x="1247469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ans K Medium" panose="020B0600000000000000" pitchFamily="34" charset="-128"/>
              </a:rPr>
              <a:t>專案痛點</a:t>
            </a:r>
          </a:p>
        </p:txBody>
      </p:sp>
      <p:cxnSp>
        <p:nvCxnSpPr>
          <p:cNvPr id="16" name="Google Shape;1632;p43">
            <a:extLst>
              <a:ext uri="{FF2B5EF4-FFF2-40B4-BE49-F238E27FC236}">
                <a16:creationId xmlns:a16="http://schemas.microsoft.com/office/drawing/2014/main" id="{C4E68A04-476E-F71E-43B7-E7F951E230F7}"/>
              </a:ext>
            </a:extLst>
          </p:cNvPr>
          <p:cNvCxnSpPr>
            <a:stCxn id="15" idx="2"/>
            <a:endCxn id="17" idx="6"/>
          </p:cNvCxnSpPr>
          <p:nvPr/>
        </p:nvCxnSpPr>
        <p:spPr>
          <a:xfrm>
            <a:off x="3571761" y="4758289"/>
            <a:ext cx="2409923" cy="298294"/>
          </a:xfrm>
          <a:prstGeom prst="bentConnector3">
            <a:avLst>
              <a:gd name="adj1" fmla="val 3528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1164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6511;p73">
            <a:extLst>
              <a:ext uri="{FF2B5EF4-FFF2-40B4-BE49-F238E27FC236}">
                <a16:creationId xmlns:a16="http://schemas.microsoft.com/office/drawing/2014/main" id="{EEA5D3C8-B443-5BCF-EFE8-D3FCD9B93892}"/>
              </a:ext>
            </a:extLst>
          </p:cNvPr>
          <p:cNvSpPr/>
          <p:nvPr/>
        </p:nvSpPr>
        <p:spPr>
          <a:xfrm>
            <a:off x="9391666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大人人數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4" name="Google Shape;6512;p73">
            <a:extLst>
              <a:ext uri="{FF2B5EF4-FFF2-40B4-BE49-F238E27FC236}">
                <a16:creationId xmlns:a16="http://schemas.microsoft.com/office/drawing/2014/main" id="{9423D1BC-DFC7-A562-CBEE-9229E3E5A8F0}"/>
              </a:ext>
            </a:extLst>
          </p:cNvPr>
          <p:cNvSpPr/>
          <p:nvPr/>
        </p:nvSpPr>
        <p:spPr>
          <a:xfrm>
            <a:off x="9391666" y="218979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排隊組數</a:t>
            </a:r>
          </a:p>
        </p:txBody>
      </p:sp>
      <p:sp>
        <p:nvSpPr>
          <p:cNvPr id="155" name="Google Shape;6513;p73">
            <a:extLst>
              <a:ext uri="{FF2B5EF4-FFF2-40B4-BE49-F238E27FC236}">
                <a16:creationId xmlns:a16="http://schemas.microsoft.com/office/drawing/2014/main" id="{C0EA94B3-2F88-E08F-7F51-0F0C073E4FEE}"/>
              </a:ext>
            </a:extLst>
          </p:cNvPr>
          <p:cNvSpPr/>
          <p:nvPr/>
        </p:nvSpPr>
        <p:spPr>
          <a:xfrm>
            <a:off x="9391666" y="267994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團體</a:t>
            </a:r>
          </a:p>
        </p:txBody>
      </p:sp>
      <p:sp>
        <p:nvSpPr>
          <p:cNvPr id="156" name="Google Shape;6514;p73">
            <a:extLst>
              <a:ext uri="{FF2B5EF4-FFF2-40B4-BE49-F238E27FC236}">
                <a16:creationId xmlns:a16="http://schemas.microsoft.com/office/drawing/2014/main" id="{E7960C15-682B-98AD-5A4E-056144981854}"/>
              </a:ext>
            </a:extLst>
          </p:cNvPr>
          <p:cNvSpPr/>
          <p:nvPr/>
        </p:nvSpPr>
        <p:spPr>
          <a:xfrm>
            <a:off x="9391666" y="3170092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博愛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7" name="Google Shape;6515;p73">
            <a:extLst>
              <a:ext uri="{FF2B5EF4-FFF2-40B4-BE49-F238E27FC236}">
                <a16:creationId xmlns:a16="http://schemas.microsoft.com/office/drawing/2014/main" id="{1A174ECB-18B0-2768-1E7D-16EBCBC4367B}"/>
              </a:ext>
            </a:extLst>
          </p:cNvPr>
          <p:cNvSpPr/>
          <p:nvPr/>
        </p:nvSpPr>
        <p:spPr>
          <a:xfrm>
            <a:off x="9391666" y="3657743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離席組數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8" name="Google Shape;6516;p73">
            <a:extLst>
              <a:ext uri="{FF2B5EF4-FFF2-40B4-BE49-F238E27FC236}">
                <a16:creationId xmlns:a16="http://schemas.microsoft.com/office/drawing/2014/main" id="{AD32515D-04C3-921B-7FA0-304C5AA3119C}"/>
              </a:ext>
            </a:extLst>
          </p:cNvPr>
          <p:cNvSpPr/>
          <p:nvPr/>
        </p:nvSpPr>
        <p:spPr>
          <a:xfrm>
            <a:off x="9391666" y="414788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外國顧客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9" name="Google Shape;6517;p73">
            <a:extLst>
              <a:ext uri="{FF2B5EF4-FFF2-40B4-BE49-F238E27FC236}">
                <a16:creationId xmlns:a16="http://schemas.microsoft.com/office/drawing/2014/main" id="{836A34DA-1C3D-14BA-E348-15CD3E889C5F}"/>
              </a:ext>
            </a:extLst>
          </p:cNvPr>
          <p:cNvSpPr/>
          <p:nvPr/>
        </p:nvSpPr>
        <p:spPr>
          <a:xfrm>
            <a:off x="9391666" y="463803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餐點數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0" name="Google Shape;6518;p73">
            <a:extLst>
              <a:ext uri="{FF2B5EF4-FFF2-40B4-BE49-F238E27FC236}">
                <a16:creationId xmlns:a16="http://schemas.microsoft.com/office/drawing/2014/main" id="{B0D863E0-3304-AB6B-69DC-9F147F82CEA7}"/>
              </a:ext>
            </a:extLst>
          </p:cNvPr>
          <p:cNvSpPr/>
          <p:nvPr/>
        </p:nvSpPr>
        <p:spPr>
          <a:xfrm>
            <a:off x="9391666" y="512817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外帶組數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1" name="Google Shape;6519;p73">
            <a:extLst>
              <a:ext uri="{FF2B5EF4-FFF2-40B4-BE49-F238E27FC236}">
                <a16:creationId xmlns:a16="http://schemas.microsoft.com/office/drawing/2014/main" id="{150A5294-711D-1ADC-A66E-5459680F628F}"/>
              </a:ext>
            </a:extLst>
          </p:cNvPr>
          <p:cNvSpPr/>
          <p:nvPr/>
        </p:nvSpPr>
        <p:spPr>
          <a:xfrm>
            <a:off x="9391666" y="561832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排隊組數</a:t>
            </a:r>
          </a:p>
        </p:txBody>
      </p:sp>
      <p:sp>
        <p:nvSpPr>
          <p:cNvPr id="162" name="Google Shape;6520;p73">
            <a:extLst>
              <a:ext uri="{FF2B5EF4-FFF2-40B4-BE49-F238E27FC236}">
                <a16:creationId xmlns:a16="http://schemas.microsoft.com/office/drawing/2014/main" id="{B9581897-485B-3DD3-6784-131F8B21018E}"/>
              </a:ext>
            </a:extLst>
          </p:cNvPr>
          <p:cNvSpPr/>
          <p:nvPr/>
        </p:nvSpPr>
        <p:spPr>
          <a:xfrm>
            <a:off x="9391666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節日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3" name="Google Shape;6522;p73">
            <a:extLst>
              <a:ext uri="{FF2B5EF4-FFF2-40B4-BE49-F238E27FC236}">
                <a16:creationId xmlns:a16="http://schemas.microsoft.com/office/drawing/2014/main" id="{7FFC1E08-4946-8F7A-4660-58FCE52BD94B}"/>
              </a:ext>
            </a:extLst>
          </p:cNvPr>
          <p:cNvSpPr/>
          <p:nvPr/>
        </p:nvSpPr>
        <p:spPr>
          <a:xfrm>
            <a:off x="10456946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寒暑假</a:t>
            </a:r>
            <a:endParaRPr lang="en-US" altLang="zh-TW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4" name="Google Shape;6523;p73">
            <a:extLst>
              <a:ext uri="{FF2B5EF4-FFF2-40B4-BE49-F238E27FC236}">
                <a16:creationId xmlns:a16="http://schemas.microsoft.com/office/drawing/2014/main" id="{DDAC766B-6105-8388-6CD6-C2007BAF4087}"/>
              </a:ext>
            </a:extLst>
          </p:cNvPr>
          <p:cNvSpPr/>
          <p:nvPr/>
        </p:nvSpPr>
        <p:spPr>
          <a:xfrm>
            <a:off x="10456946" y="218979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停班停課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5" name="Google Shape;6524;p73">
            <a:extLst>
              <a:ext uri="{FF2B5EF4-FFF2-40B4-BE49-F238E27FC236}">
                <a16:creationId xmlns:a16="http://schemas.microsoft.com/office/drawing/2014/main" id="{21D161E3-BD1E-A2B3-D8F4-E750D12C4FCD}"/>
              </a:ext>
            </a:extLst>
          </p:cNvPr>
          <p:cNvSpPr/>
          <p:nvPr/>
        </p:nvSpPr>
        <p:spPr>
          <a:xfrm>
            <a:off x="10456946" y="267994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颱風警報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6" name="Google Shape;6525;p73">
            <a:extLst>
              <a:ext uri="{FF2B5EF4-FFF2-40B4-BE49-F238E27FC236}">
                <a16:creationId xmlns:a16="http://schemas.microsoft.com/office/drawing/2014/main" id="{2C1618D8-0DDB-2A15-2C18-2DCC04E2F732}"/>
              </a:ext>
            </a:extLst>
          </p:cNvPr>
          <p:cNvSpPr/>
          <p:nvPr/>
        </p:nvSpPr>
        <p:spPr>
          <a:xfrm>
            <a:off x="10456946" y="3170092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颱風等級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7" name="Google Shape;6526;p73">
            <a:extLst>
              <a:ext uri="{FF2B5EF4-FFF2-40B4-BE49-F238E27FC236}">
                <a16:creationId xmlns:a16="http://schemas.microsoft.com/office/drawing/2014/main" id="{AA9CC708-9EC1-46D8-DC15-A75ABFA7245F}"/>
              </a:ext>
            </a:extLst>
          </p:cNvPr>
          <p:cNvSpPr/>
          <p:nvPr/>
        </p:nvSpPr>
        <p:spPr>
          <a:xfrm>
            <a:off x="10456946" y="3657743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氣溫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8" name="Google Shape;6527;p73">
            <a:extLst>
              <a:ext uri="{FF2B5EF4-FFF2-40B4-BE49-F238E27FC236}">
                <a16:creationId xmlns:a16="http://schemas.microsoft.com/office/drawing/2014/main" id="{C3302941-CA93-7577-5780-A7175554C8B2}"/>
              </a:ext>
            </a:extLst>
          </p:cNvPr>
          <p:cNvSpPr/>
          <p:nvPr/>
        </p:nvSpPr>
        <p:spPr>
          <a:xfrm>
            <a:off x="10456946" y="414788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降雨量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9" name="Google Shape;6528;p73">
            <a:extLst>
              <a:ext uri="{FF2B5EF4-FFF2-40B4-BE49-F238E27FC236}">
                <a16:creationId xmlns:a16="http://schemas.microsoft.com/office/drawing/2014/main" id="{61942622-F866-B9E9-A76A-55758601AADF}"/>
              </a:ext>
            </a:extLst>
          </p:cNvPr>
          <p:cNvSpPr/>
          <p:nvPr/>
        </p:nvSpPr>
        <p:spPr>
          <a:xfrm>
            <a:off x="10456946" y="463803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相對濕度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0" name="Google Shape;6529;p73">
            <a:extLst>
              <a:ext uri="{FF2B5EF4-FFF2-40B4-BE49-F238E27FC236}">
                <a16:creationId xmlns:a16="http://schemas.microsoft.com/office/drawing/2014/main" id="{450D02E1-4686-60DB-4A1C-46A11EAA972E}"/>
              </a:ext>
            </a:extLst>
          </p:cNvPr>
          <p:cNvSpPr/>
          <p:nvPr/>
        </p:nvSpPr>
        <p:spPr>
          <a:xfrm>
            <a:off x="10456946" y="512817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風速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1" name="Google Shape;6530;p73">
            <a:extLst>
              <a:ext uri="{FF2B5EF4-FFF2-40B4-BE49-F238E27FC236}">
                <a16:creationId xmlns:a16="http://schemas.microsoft.com/office/drawing/2014/main" id="{0AACCD68-09FC-B8A9-C39F-B6EAFD3DA954}"/>
              </a:ext>
            </a:extLst>
          </p:cNvPr>
          <p:cNvSpPr/>
          <p:nvPr/>
        </p:nvSpPr>
        <p:spPr>
          <a:xfrm>
            <a:off x="10456946" y="561832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搜尋趨勢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2" name="Google Shape;6531;p73">
            <a:extLst>
              <a:ext uri="{FF2B5EF4-FFF2-40B4-BE49-F238E27FC236}">
                <a16:creationId xmlns:a16="http://schemas.microsoft.com/office/drawing/2014/main" id="{760BE249-5D75-3E5F-2BC1-212CDFEDE3CC}"/>
              </a:ext>
            </a:extLst>
          </p:cNvPr>
          <p:cNvSpPr/>
          <p:nvPr/>
        </p:nvSpPr>
        <p:spPr>
          <a:xfrm>
            <a:off x="10456946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來台人次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3" name="Google Shape;6511;p73">
            <a:extLst>
              <a:ext uri="{FF2B5EF4-FFF2-40B4-BE49-F238E27FC236}">
                <a16:creationId xmlns:a16="http://schemas.microsoft.com/office/drawing/2014/main" id="{7E58EE7B-BACA-2096-6FD9-BBD6D5D9800B}"/>
              </a:ext>
            </a:extLst>
          </p:cNvPr>
          <p:cNvSpPr/>
          <p:nvPr/>
        </p:nvSpPr>
        <p:spPr>
          <a:xfrm>
            <a:off x="5168606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大人人數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4" name="Google Shape;6512;p73">
            <a:extLst>
              <a:ext uri="{FF2B5EF4-FFF2-40B4-BE49-F238E27FC236}">
                <a16:creationId xmlns:a16="http://schemas.microsoft.com/office/drawing/2014/main" id="{DF42B2F6-545C-C9EF-F42F-4743CFD4AB00}"/>
              </a:ext>
            </a:extLst>
          </p:cNvPr>
          <p:cNvSpPr/>
          <p:nvPr/>
        </p:nvSpPr>
        <p:spPr>
          <a:xfrm>
            <a:off x="5168606" y="218979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小孩人數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5" name="Google Shape;6513;p73">
            <a:extLst>
              <a:ext uri="{FF2B5EF4-FFF2-40B4-BE49-F238E27FC236}">
                <a16:creationId xmlns:a16="http://schemas.microsoft.com/office/drawing/2014/main" id="{A8A1F9E0-1594-BB1E-D58F-98A3044293B8}"/>
              </a:ext>
            </a:extLst>
          </p:cNvPr>
          <p:cNvSpPr/>
          <p:nvPr/>
        </p:nvSpPr>
        <p:spPr>
          <a:xfrm>
            <a:off x="5168606" y="267994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加點次數</a:t>
            </a:r>
          </a:p>
        </p:txBody>
      </p:sp>
      <p:sp>
        <p:nvSpPr>
          <p:cNvPr id="116" name="Google Shape;6514;p73">
            <a:extLst>
              <a:ext uri="{FF2B5EF4-FFF2-40B4-BE49-F238E27FC236}">
                <a16:creationId xmlns:a16="http://schemas.microsoft.com/office/drawing/2014/main" id="{8B69C71B-808B-A8CA-7AA2-DDFBAEDFB44A}"/>
              </a:ext>
            </a:extLst>
          </p:cNvPr>
          <p:cNvSpPr/>
          <p:nvPr/>
        </p:nvSpPr>
        <p:spPr>
          <a:xfrm>
            <a:off x="5168606" y="3170092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國別數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7" name="Google Shape;6515;p73">
            <a:extLst>
              <a:ext uri="{FF2B5EF4-FFF2-40B4-BE49-F238E27FC236}">
                <a16:creationId xmlns:a16="http://schemas.microsoft.com/office/drawing/2014/main" id="{5F6DEB86-79D7-1B95-AB11-960ECACFD28A}"/>
              </a:ext>
            </a:extLst>
          </p:cNvPr>
          <p:cNvSpPr/>
          <p:nvPr/>
        </p:nvSpPr>
        <p:spPr>
          <a:xfrm>
            <a:off x="5168606" y="3657743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離席組數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8" name="Google Shape;6516;p73">
            <a:extLst>
              <a:ext uri="{FF2B5EF4-FFF2-40B4-BE49-F238E27FC236}">
                <a16:creationId xmlns:a16="http://schemas.microsoft.com/office/drawing/2014/main" id="{41A5A699-576A-C019-C3F3-A9359C7FD0BF}"/>
              </a:ext>
            </a:extLst>
          </p:cNvPr>
          <p:cNvSpPr/>
          <p:nvPr/>
        </p:nvSpPr>
        <p:spPr>
          <a:xfrm>
            <a:off x="5168606" y="414788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外國顧客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9" name="Google Shape;6517;p73">
            <a:extLst>
              <a:ext uri="{FF2B5EF4-FFF2-40B4-BE49-F238E27FC236}">
                <a16:creationId xmlns:a16="http://schemas.microsoft.com/office/drawing/2014/main" id="{65BC45BA-C9F2-4302-6547-BD92B2439536}"/>
              </a:ext>
            </a:extLst>
          </p:cNvPr>
          <p:cNvSpPr/>
          <p:nvPr/>
        </p:nvSpPr>
        <p:spPr>
          <a:xfrm>
            <a:off x="5168606" y="463803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餐點數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0" name="Google Shape;6518;p73">
            <a:extLst>
              <a:ext uri="{FF2B5EF4-FFF2-40B4-BE49-F238E27FC236}">
                <a16:creationId xmlns:a16="http://schemas.microsoft.com/office/drawing/2014/main" id="{62109648-496A-C019-195C-70D28A0C1B90}"/>
              </a:ext>
            </a:extLst>
          </p:cNvPr>
          <p:cNvSpPr/>
          <p:nvPr/>
        </p:nvSpPr>
        <p:spPr>
          <a:xfrm>
            <a:off x="5168606" y="512817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外帶組數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1" name="Google Shape;6519;p73">
            <a:extLst>
              <a:ext uri="{FF2B5EF4-FFF2-40B4-BE49-F238E27FC236}">
                <a16:creationId xmlns:a16="http://schemas.microsoft.com/office/drawing/2014/main" id="{7215C12B-6329-19B6-4C86-37E1BC95050D}"/>
              </a:ext>
            </a:extLst>
          </p:cNvPr>
          <p:cNvSpPr/>
          <p:nvPr/>
        </p:nvSpPr>
        <p:spPr>
          <a:xfrm>
            <a:off x="5168606" y="561832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外帶時間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2" name="Google Shape;6520;p73">
            <a:extLst>
              <a:ext uri="{FF2B5EF4-FFF2-40B4-BE49-F238E27FC236}">
                <a16:creationId xmlns:a16="http://schemas.microsoft.com/office/drawing/2014/main" id="{C900B1C0-2580-24D5-1451-1BFE9CE86FED}"/>
              </a:ext>
            </a:extLst>
          </p:cNvPr>
          <p:cNvSpPr/>
          <p:nvPr/>
        </p:nvSpPr>
        <p:spPr>
          <a:xfrm>
            <a:off x="5168606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節日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3" name="Google Shape;6522;p73">
            <a:extLst>
              <a:ext uri="{FF2B5EF4-FFF2-40B4-BE49-F238E27FC236}">
                <a16:creationId xmlns:a16="http://schemas.microsoft.com/office/drawing/2014/main" id="{FE8AD894-AE1D-039F-6010-51A8AE44AA90}"/>
              </a:ext>
            </a:extLst>
          </p:cNvPr>
          <p:cNvSpPr/>
          <p:nvPr/>
        </p:nvSpPr>
        <p:spPr>
          <a:xfrm>
            <a:off x="6233886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寒暑假</a:t>
            </a:r>
            <a:endParaRPr lang="en-US" altLang="zh-TW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4" name="Google Shape;6523;p73">
            <a:extLst>
              <a:ext uri="{FF2B5EF4-FFF2-40B4-BE49-F238E27FC236}">
                <a16:creationId xmlns:a16="http://schemas.microsoft.com/office/drawing/2014/main" id="{12F44C56-32A3-F033-7C5D-FD2D09D1829C}"/>
              </a:ext>
            </a:extLst>
          </p:cNvPr>
          <p:cNvSpPr/>
          <p:nvPr/>
        </p:nvSpPr>
        <p:spPr>
          <a:xfrm>
            <a:off x="6233886" y="218979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停班停課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5" name="Google Shape;6524;p73">
            <a:extLst>
              <a:ext uri="{FF2B5EF4-FFF2-40B4-BE49-F238E27FC236}">
                <a16:creationId xmlns:a16="http://schemas.microsoft.com/office/drawing/2014/main" id="{8F387578-45D5-11DF-9792-F14409EED492}"/>
              </a:ext>
            </a:extLst>
          </p:cNvPr>
          <p:cNvSpPr/>
          <p:nvPr/>
        </p:nvSpPr>
        <p:spPr>
          <a:xfrm>
            <a:off x="6233886" y="267994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颱風警報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6" name="Google Shape;6525;p73">
            <a:extLst>
              <a:ext uri="{FF2B5EF4-FFF2-40B4-BE49-F238E27FC236}">
                <a16:creationId xmlns:a16="http://schemas.microsoft.com/office/drawing/2014/main" id="{AC66A206-59E1-387F-A42A-B4D07E0B789B}"/>
              </a:ext>
            </a:extLst>
          </p:cNvPr>
          <p:cNvSpPr/>
          <p:nvPr/>
        </p:nvSpPr>
        <p:spPr>
          <a:xfrm>
            <a:off x="6233886" y="3170092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颱風等級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7" name="Google Shape;6526;p73">
            <a:extLst>
              <a:ext uri="{FF2B5EF4-FFF2-40B4-BE49-F238E27FC236}">
                <a16:creationId xmlns:a16="http://schemas.microsoft.com/office/drawing/2014/main" id="{073563BD-7487-CA7B-65D8-60143DD837C8}"/>
              </a:ext>
            </a:extLst>
          </p:cNvPr>
          <p:cNvSpPr/>
          <p:nvPr/>
        </p:nvSpPr>
        <p:spPr>
          <a:xfrm>
            <a:off x="6233886" y="3657743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氣溫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8" name="Google Shape;6527;p73">
            <a:extLst>
              <a:ext uri="{FF2B5EF4-FFF2-40B4-BE49-F238E27FC236}">
                <a16:creationId xmlns:a16="http://schemas.microsoft.com/office/drawing/2014/main" id="{AF71F9DE-54CD-7664-F2BE-04B047ECB3D0}"/>
              </a:ext>
            </a:extLst>
          </p:cNvPr>
          <p:cNvSpPr/>
          <p:nvPr/>
        </p:nvSpPr>
        <p:spPr>
          <a:xfrm>
            <a:off x="6233886" y="414788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降雨量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9" name="Google Shape;6528;p73">
            <a:extLst>
              <a:ext uri="{FF2B5EF4-FFF2-40B4-BE49-F238E27FC236}">
                <a16:creationId xmlns:a16="http://schemas.microsoft.com/office/drawing/2014/main" id="{823CE84E-7171-3321-DD7C-575460E21834}"/>
              </a:ext>
            </a:extLst>
          </p:cNvPr>
          <p:cNvSpPr/>
          <p:nvPr/>
        </p:nvSpPr>
        <p:spPr>
          <a:xfrm>
            <a:off x="6233886" y="463803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相對濕度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0" name="Google Shape;6529;p73">
            <a:extLst>
              <a:ext uri="{FF2B5EF4-FFF2-40B4-BE49-F238E27FC236}">
                <a16:creationId xmlns:a16="http://schemas.microsoft.com/office/drawing/2014/main" id="{602BAFBE-BC84-7D8B-8D37-41FAD04F2F83}"/>
              </a:ext>
            </a:extLst>
          </p:cNvPr>
          <p:cNvSpPr/>
          <p:nvPr/>
        </p:nvSpPr>
        <p:spPr>
          <a:xfrm>
            <a:off x="6233886" y="512817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風速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1" name="Google Shape;6530;p73">
            <a:extLst>
              <a:ext uri="{FF2B5EF4-FFF2-40B4-BE49-F238E27FC236}">
                <a16:creationId xmlns:a16="http://schemas.microsoft.com/office/drawing/2014/main" id="{2CEA66B2-EE1E-4564-9CB4-1735B3FAECE0}"/>
              </a:ext>
            </a:extLst>
          </p:cNvPr>
          <p:cNvSpPr/>
          <p:nvPr/>
        </p:nvSpPr>
        <p:spPr>
          <a:xfrm>
            <a:off x="6233886" y="561832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搜尋趨勢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2" name="Google Shape;6531;p73">
            <a:extLst>
              <a:ext uri="{FF2B5EF4-FFF2-40B4-BE49-F238E27FC236}">
                <a16:creationId xmlns:a16="http://schemas.microsoft.com/office/drawing/2014/main" id="{A9E468E5-04BF-F77F-FE43-5BDC24458856}"/>
              </a:ext>
            </a:extLst>
          </p:cNvPr>
          <p:cNvSpPr/>
          <p:nvPr/>
        </p:nvSpPr>
        <p:spPr>
          <a:xfrm>
            <a:off x="6233886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來台人次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3" name="Google Shape;6533;p73">
            <a:extLst>
              <a:ext uri="{FF2B5EF4-FFF2-40B4-BE49-F238E27FC236}">
                <a16:creationId xmlns:a16="http://schemas.microsoft.com/office/drawing/2014/main" id="{FA5FE69A-E728-948B-FEDC-FAAF8C8A742F}"/>
              </a:ext>
            </a:extLst>
          </p:cNvPr>
          <p:cNvSpPr/>
          <p:nvPr/>
        </p:nvSpPr>
        <p:spPr>
          <a:xfrm>
            <a:off x="7299167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來台目的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4" name="Google Shape;6534;p73">
            <a:extLst>
              <a:ext uri="{FF2B5EF4-FFF2-40B4-BE49-F238E27FC236}">
                <a16:creationId xmlns:a16="http://schemas.microsoft.com/office/drawing/2014/main" id="{0CB098BE-B135-77D7-1D34-F88D71CB0850}"/>
              </a:ext>
            </a:extLst>
          </p:cNvPr>
          <p:cNvSpPr/>
          <p:nvPr/>
        </p:nvSpPr>
        <p:spPr>
          <a:xfrm>
            <a:off x="7299167" y="218979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</a:rPr>
              <a:t>預點餐時間</a:t>
            </a:r>
          </a:p>
        </p:txBody>
      </p:sp>
      <p:sp>
        <p:nvSpPr>
          <p:cNvPr id="135" name="Google Shape;6535;p73">
            <a:extLst>
              <a:ext uri="{FF2B5EF4-FFF2-40B4-BE49-F238E27FC236}">
                <a16:creationId xmlns:a16="http://schemas.microsoft.com/office/drawing/2014/main" id="{29A7FA77-C25A-C16F-7F67-AF7B6EC6199A}"/>
              </a:ext>
            </a:extLst>
          </p:cNvPr>
          <p:cNvSpPr/>
          <p:nvPr/>
        </p:nvSpPr>
        <p:spPr>
          <a:xfrm>
            <a:off x="7299167" y="267994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棄單率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6" name="Google Shape;6536;p73">
            <a:extLst>
              <a:ext uri="{FF2B5EF4-FFF2-40B4-BE49-F238E27FC236}">
                <a16:creationId xmlns:a16="http://schemas.microsoft.com/office/drawing/2014/main" id="{8949816B-31F6-F47F-F18D-6B5FF520E830}"/>
              </a:ext>
            </a:extLst>
          </p:cNvPr>
          <p:cNvSpPr/>
          <p:nvPr/>
        </p:nvSpPr>
        <p:spPr>
          <a:xfrm>
            <a:off x="7299167" y="3170092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排隊類型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7" name="Google Shape;6537;p73">
            <a:extLst>
              <a:ext uri="{FF2B5EF4-FFF2-40B4-BE49-F238E27FC236}">
                <a16:creationId xmlns:a16="http://schemas.microsoft.com/office/drawing/2014/main" id="{979D57DE-CE4E-2124-C009-2F4C9FF373E5}"/>
              </a:ext>
            </a:extLst>
          </p:cNvPr>
          <p:cNvSpPr/>
          <p:nvPr/>
        </p:nvSpPr>
        <p:spPr>
          <a:xfrm>
            <a:off x="7299167" y="3657743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餐點類型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8" name="Google Shape;6538;p73">
            <a:extLst>
              <a:ext uri="{FF2B5EF4-FFF2-40B4-BE49-F238E27FC236}">
                <a16:creationId xmlns:a16="http://schemas.microsoft.com/office/drawing/2014/main" id="{93026034-2C32-CA2D-B32F-C736CA8BFD0D}"/>
              </a:ext>
            </a:extLst>
          </p:cNvPr>
          <p:cNvSpPr/>
          <p:nvPr/>
        </p:nvSpPr>
        <p:spPr>
          <a:xfrm>
            <a:off x="7299167" y="414788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加點次數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9" name="Google Shape;6539;p73">
            <a:extLst>
              <a:ext uri="{FF2B5EF4-FFF2-40B4-BE49-F238E27FC236}">
                <a16:creationId xmlns:a16="http://schemas.microsoft.com/office/drawing/2014/main" id="{0035166F-A95A-689C-A7AF-308E6E5F771C}"/>
              </a:ext>
            </a:extLst>
          </p:cNvPr>
          <p:cNvSpPr/>
          <p:nvPr/>
        </p:nvSpPr>
        <p:spPr>
          <a:xfrm>
            <a:off x="7299167" y="463803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加點比例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0" name="Google Shape;6540;p73">
            <a:extLst>
              <a:ext uri="{FF2B5EF4-FFF2-40B4-BE49-F238E27FC236}">
                <a16:creationId xmlns:a16="http://schemas.microsoft.com/office/drawing/2014/main" id="{769E860F-2F96-9153-8D9A-A79601F05568}"/>
              </a:ext>
            </a:extLst>
          </p:cNvPr>
          <p:cNvSpPr/>
          <p:nvPr/>
        </p:nvSpPr>
        <p:spPr>
          <a:xfrm>
            <a:off x="7299167" y="512817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上菜時間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1" name="Google Shape;6541;p73">
            <a:extLst>
              <a:ext uri="{FF2B5EF4-FFF2-40B4-BE49-F238E27FC236}">
                <a16:creationId xmlns:a16="http://schemas.microsoft.com/office/drawing/2014/main" id="{B2A48BEB-808D-79EB-8955-ABD47895DEA0}"/>
              </a:ext>
            </a:extLst>
          </p:cNvPr>
          <p:cNvSpPr/>
          <p:nvPr/>
        </p:nvSpPr>
        <p:spPr>
          <a:xfrm>
            <a:off x="7299167" y="561832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排隊人數</a:t>
            </a:r>
          </a:p>
        </p:txBody>
      </p:sp>
      <p:sp>
        <p:nvSpPr>
          <p:cNvPr id="142" name="Google Shape;6542;p73">
            <a:extLst>
              <a:ext uri="{FF2B5EF4-FFF2-40B4-BE49-F238E27FC236}">
                <a16:creationId xmlns:a16="http://schemas.microsoft.com/office/drawing/2014/main" id="{D393A0E2-1DDA-61BE-253B-10039EA4F743}"/>
              </a:ext>
            </a:extLst>
          </p:cNvPr>
          <p:cNvSpPr/>
          <p:nvPr/>
        </p:nvSpPr>
        <p:spPr>
          <a:xfrm>
            <a:off x="7299167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用餐星期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3" name="Google Shape;6544;p73">
            <a:extLst>
              <a:ext uri="{FF2B5EF4-FFF2-40B4-BE49-F238E27FC236}">
                <a16:creationId xmlns:a16="http://schemas.microsoft.com/office/drawing/2014/main" id="{3354DC9E-9BCD-2933-571F-E433C9305D65}"/>
              </a:ext>
            </a:extLst>
          </p:cNvPr>
          <p:cNvSpPr/>
          <p:nvPr/>
        </p:nvSpPr>
        <p:spPr>
          <a:xfrm>
            <a:off x="8345385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週末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4" name="Google Shape;6545;p73">
            <a:extLst>
              <a:ext uri="{FF2B5EF4-FFF2-40B4-BE49-F238E27FC236}">
                <a16:creationId xmlns:a16="http://schemas.microsoft.com/office/drawing/2014/main" id="{AD1092E5-7504-DF6C-E2F2-F39B7B45CDD5}"/>
              </a:ext>
            </a:extLst>
          </p:cNvPr>
          <p:cNvSpPr/>
          <p:nvPr/>
        </p:nvSpPr>
        <p:spPr>
          <a:xfrm>
            <a:off x="8345385" y="218979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棄單人數</a:t>
            </a:r>
          </a:p>
        </p:txBody>
      </p:sp>
      <p:sp>
        <p:nvSpPr>
          <p:cNvPr id="145" name="Google Shape;6546;p73">
            <a:extLst>
              <a:ext uri="{FF2B5EF4-FFF2-40B4-BE49-F238E27FC236}">
                <a16:creationId xmlns:a16="http://schemas.microsoft.com/office/drawing/2014/main" id="{ED85AE3B-66DA-D915-D57F-BF564386830D}"/>
              </a:ext>
            </a:extLst>
          </p:cNvPr>
          <p:cNvSpPr/>
          <p:nvPr/>
        </p:nvSpPr>
        <p:spPr>
          <a:xfrm>
            <a:off x="8345385" y="267994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國別數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6" name="Google Shape;6547;p73">
            <a:extLst>
              <a:ext uri="{FF2B5EF4-FFF2-40B4-BE49-F238E27FC236}">
                <a16:creationId xmlns:a16="http://schemas.microsoft.com/office/drawing/2014/main" id="{E0F6CDBC-346C-6EC2-6EDC-BA85434F907A}"/>
              </a:ext>
            </a:extLst>
          </p:cNvPr>
          <p:cNvSpPr/>
          <p:nvPr/>
        </p:nvSpPr>
        <p:spPr>
          <a:xfrm>
            <a:off x="8345385" y="3170092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團體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7" name="Google Shape;6548;p73">
            <a:extLst>
              <a:ext uri="{FF2B5EF4-FFF2-40B4-BE49-F238E27FC236}">
                <a16:creationId xmlns:a16="http://schemas.microsoft.com/office/drawing/2014/main" id="{6262EBE0-436D-E035-7AC7-2661994BB62E}"/>
              </a:ext>
            </a:extLst>
          </p:cNvPr>
          <p:cNvSpPr/>
          <p:nvPr/>
        </p:nvSpPr>
        <p:spPr>
          <a:xfrm>
            <a:off x="8345385" y="3657743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博愛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8" name="Google Shape;6549;p73">
            <a:extLst>
              <a:ext uri="{FF2B5EF4-FFF2-40B4-BE49-F238E27FC236}">
                <a16:creationId xmlns:a16="http://schemas.microsoft.com/office/drawing/2014/main" id="{55A8EA70-90C0-064F-684E-AE7287512574}"/>
              </a:ext>
            </a:extLst>
          </p:cNvPr>
          <p:cNvSpPr/>
          <p:nvPr/>
        </p:nvSpPr>
        <p:spPr>
          <a:xfrm>
            <a:off x="8345385" y="414788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離席組數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9" name="Google Shape;6550;p73">
            <a:extLst>
              <a:ext uri="{FF2B5EF4-FFF2-40B4-BE49-F238E27FC236}">
                <a16:creationId xmlns:a16="http://schemas.microsoft.com/office/drawing/2014/main" id="{C91665FB-0854-9660-C876-DBEA4B76681E}"/>
              </a:ext>
            </a:extLst>
          </p:cNvPr>
          <p:cNvSpPr/>
          <p:nvPr/>
        </p:nvSpPr>
        <p:spPr>
          <a:xfrm>
            <a:off x="8345385" y="463803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催菜次數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Google Shape;6551;p73">
            <a:extLst>
              <a:ext uri="{FF2B5EF4-FFF2-40B4-BE49-F238E27FC236}">
                <a16:creationId xmlns:a16="http://schemas.microsoft.com/office/drawing/2014/main" id="{F6D9B674-D5CB-7CBC-CA1C-8A0C5511F0C7}"/>
              </a:ext>
            </a:extLst>
          </p:cNvPr>
          <p:cNvSpPr/>
          <p:nvPr/>
        </p:nvSpPr>
        <p:spPr>
          <a:xfrm>
            <a:off x="8345385" y="512817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用餐時間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1" name="Google Shape;6552;p73">
            <a:extLst>
              <a:ext uri="{FF2B5EF4-FFF2-40B4-BE49-F238E27FC236}">
                <a16:creationId xmlns:a16="http://schemas.microsoft.com/office/drawing/2014/main" id="{6BE633BA-6E13-B509-FF9A-5036FD6E7663}"/>
              </a:ext>
            </a:extLst>
          </p:cNvPr>
          <p:cNvSpPr/>
          <p:nvPr/>
        </p:nvSpPr>
        <p:spPr>
          <a:xfrm>
            <a:off x="8345385" y="561832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是否準時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Google Shape;6553;p73">
            <a:extLst>
              <a:ext uri="{FF2B5EF4-FFF2-40B4-BE49-F238E27FC236}">
                <a16:creationId xmlns:a16="http://schemas.microsoft.com/office/drawing/2014/main" id="{524E5131-B6A5-10F5-552A-10A08CCE33E3}"/>
              </a:ext>
            </a:extLst>
          </p:cNvPr>
          <p:cNvSpPr/>
          <p:nvPr/>
        </p:nvSpPr>
        <p:spPr>
          <a:xfrm>
            <a:off x="8345385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外帶比例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3" name="Google Shape;6511;p73">
            <a:extLst>
              <a:ext uri="{FF2B5EF4-FFF2-40B4-BE49-F238E27FC236}">
                <a16:creationId xmlns:a16="http://schemas.microsoft.com/office/drawing/2014/main" id="{8BA3F55C-F22D-2302-FEA5-9A8C5842E6FC}"/>
              </a:ext>
            </a:extLst>
          </p:cNvPr>
          <p:cNvSpPr/>
          <p:nvPr/>
        </p:nvSpPr>
        <p:spPr>
          <a:xfrm>
            <a:off x="926547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大人人數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4" name="Google Shape;6512;p73">
            <a:extLst>
              <a:ext uri="{FF2B5EF4-FFF2-40B4-BE49-F238E27FC236}">
                <a16:creationId xmlns:a16="http://schemas.microsoft.com/office/drawing/2014/main" id="{56C6C638-6B8D-592B-66E8-756728025270}"/>
              </a:ext>
            </a:extLst>
          </p:cNvPr>
          <p:cNvSpPr/>
          <p:nvPr/>
        </p:nvSpPr>
        <p:spPr>
          <a:xfrm>
            <a:off x="926547" y="218979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小孩人數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5" name="Google Shape;6513;p73">
            <a:extLst>
              <a:ext uri="{FF2B5EF4-FFF2-40B4-BE49-F238E27FC236}">
                <a16:creationId xmlns:a16="http://schemas.microsoft.com/office/drawing/2014/main" id="{2BBE9648-D664-63F0-8AED-F944C2C285B5}"/>
              </a:ext>
            </a:extLst>
          </p:cNvPr>
          <p:cNvSpPr/>
          <p:nvPr/>
        </p:nvSpPr>
        <p:spPr>
          <a:xfrm>
            <a:off x="926547" y="267994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颱風警報</a:t>
            </a:r>
          </a:p>
        </p:txBody>
      </p:sp>
      <p:sp>
        <p:nvSpPr>
          <p:cNvPr id="106" name="Google Shape;6514;p73">
            <a:extLst>
              <a:ext uri="{FF2B5EF4-FFF2-40B4-BE49-F238E27FC236}">
                <a16:creationId xmlns:a16="http://schemas.microsoft.com/office/drawing/2014/main" id="{F62E6449-2CAC-E669-D360-44565F50B71A}"/>
              </a:ext>
            </a:extLst>
          </p:cNvPr>
          <p:cNvSpPr/>
          <p:nvPr/>
        </p:nvSpPr>
        <p:spPr>
          <a:xfrm>
            <a:off x="926547" y="3170092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搜尋趨勢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7" name="Google Shape;6515;p73">
            <a:extLst>
              <a:ext uri="{FF2B5EF4-FFF2-40B4-BE49-F238E27FC236}">
                <a16:creationId xmlns:a16="http://schemas.microsoft.com/office/drawing/2014/main" id="{CB535DE0-CF30-1094-E348-DE346BDB6C3B}"/>
              </a:ext>
            </a:extLst>
          </p:cNvPr>
          <p:cNvSpPr/>
          <p:nvPr/>
        </p:nvSpPr>
        <p:spPr>
          <a:xfrm>
            <a:off x="926547" y="3657743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離席組數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8" name="Google Shape;6516;p73">
            <a:extLst>
              <a:ext uri="{FF2B5EF4-FFF2-40B4-BE49-F238E27FC236}">
                <a16:creationId xmlns:a16="http://schemas.microsoft.com/office/drawing/2014/main" id="{6FA26509-1E78-7C4A-1C3C-EEDD20C692C8}"/>
              </a:ext>
            </a:extLst>
          </p:cNvPr>
          <p:cNvSpPr/>
          <p:nvPr/>
        </p:nvSpPr>
        <p:spPr>
          <a:xfrm>
            <a:off x="926547" y="414788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外國顧客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9" name="Google Shape;6517;p73">
            <a:extLst>
              <a:ext uri="{FF2B5EF4-FFF2-40B4-BE49-F238E27FC236}">
                <a16:creationId xmlns:a16="http://schemas.microsoft.com/office/drawing/2014/main" id="{BFA326B5-E34D-FEBD-D99B-0DCB1DBF61B7}"/>
              </a:ext>
            </a:extLst>
          </p:cNvPr>
          <p:cNvSpPr/>
          <p:nvPr/>
        </p:nvSpPr>
        <p:spPr>
          <a:xfrm>
            <a:off x="926547" y="463803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餐點數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0" name="Google Shape;6518;p73">
            <a:extLst>
              <a:ext uri="{FF2B5EF4-FFF2-40B4-BE49-F238E27FC236}">
                <a16:creationId xmlns:a16="http://schemas.microsoft.com/office/drawing/2014/main" id="{3DFD306C-4953-F145-8DAB-B862DA784E6F}"/>
              </a:ext>
            </a:extLst>
          </p:cNvPr>
          <p:cNvSpPr/>
          <p:nvPr/>
        </p:nvSpPr>
        <p:spPr>
          <a:xfrm>
            <a:off x="926547" y="512817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外帶組數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1" name="Google Shape;6519;p73">
            <a:extLst>
              <a:ext uri="{FF2B5EF4-FFF2-40B4-BE49-F238E27FC236}">
                <a16:creationId xmlns:a16="http://schemas.microsoft.com/office/drawing/2014/main" id="{BA8ECC19-C20E-02DD-B8F9-26E86431482F}"/>
              </a:ext>
            </a:extLst>
          </p:cNvPr>
          <p:cNvSpPr/>
          <p:nvPr/>
        </p:nvSpPr>
        <p:spPr>
          <a:xfrm>
            <a:off x="926547" y="561832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外帶時間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2" name="Google Shape;6520;p73">
            <a:extLst>
              <a:ext uri="{FF2B5EF4-FFF2-40B4-BE49-F238E27FC236}">
                <a16:creationId xmlns:a16="http://schemas.microsoft.com/office/drawing/2014/main" id="{7210D32A-498D-D60E-8E1A-F168153162D9}"/>
              </a:ext>
            </a:extLst>
          </p:cNvPr>
          <p:cNvSpPr/>
          <p:nvPr/>
        </p:nvSpPr>
        <p:spPr>
          <a:xfrm>
            <a:off x="926547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節日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3" name="Google Shape;6522;p73">
            <a:extLst>
              <a:ext uri="{FF2B5EF4-FFF2-40B4-BE49-F238E27FC236}">
                <a16:creationId xmlns:a16="http://schemas.microsoft.com/office/drawing/2014/main" id="{54DA9E03-9D21-21EC-C33E-54D4DF15529E}"/>
              </a:ext>
            </a:extLst>
          </p:cNvPr>
          <p:cNvSpPr/>
          <p:nvPr/>
        </p:nvSpPr>
        <p:spPr>
          <a:xfrm>
            <a:off x="1991827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寒暑假</a:t>
            </a:r>
            <a:endParaRPr lang="en-US" altLang="zh-TW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4" name="Google Shape;6523;p73">
            <a:extLst>
              <a:ext uri="{FF2B5EF4-FFF2-40B4-BE49-F238E27FC236}">
                <a16:creationId xmlns:a16="http://schemas.microsoft.com/office/drawing/2014/main" id="{4EA8F66B-AE39-9002-CF3A-9657BC2FF720}"/>
              </a:ext>
            </a:extLst>
          </p:cNvPr>
          <p:cNvSpPr/>
          <p:nvPr/>
        </p:nvSpPr>
        <p:spPr>
          <a:xfrm>
            <a:off x="1991827" y="218979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停班停課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5" name="Google Shape;6524;p73">
            <a:extLst>
              <a:ext uri="{FF2B5EF4-FFF2-40B4-BE49-F238E27FC236}">
                <a16:creationId xmlns:a16="http://schemas.microsoft.com/office/drawing/2014/main" id="{6E7D473F-DA17-F6FB-FE19-FBB7226E0B1C}"/>
              </a:ext>
            </a:extLst>
          </p:cNvPr>
          <p:cNvSpPr/>
          <p:nvPr/>
        </p:nvSpPr>
        <p:spPr>
          <a:xfrm>
            <a:off x="1991827" y="267994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用餐人數</a:t>
            </a:r>
          </a:p>
        </p:txBody>
      </p:sp>
      <p:sp>
        <p:nvSpPr>
          <p:cNvPr id="96" name="Google Shape;6525;p73">
            <a:extLst>
              <a:ext uri="{FF2B5EF4-FFF2-40B4-BE49-F238E27FC236}">
                <a16:creationId xmlns:a16="http://schemas.microsoft.com/office/drawing/2014/main" id="{839BA926-2426-9663-3398-D4998F71A1BC}"/>
              </a:ext>
            </a:extLst>
          </p:cNvPr>
          <p:cNvSpPr/>
          <p:nvPr/>
        </p:nvSpPr>
        <p:spPr>
          <a:xfrm>
            <a:off x="1991827" y="3170092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排隊人數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7" name="Google Shape;6526;p73">
            <a:extLst>
              <a:ext uri="{FF2B5EF4-FFF2-40B4-BE49-F238E27FC236}">
                <a16:creationId xmlns:a16="http://schemas.microsoft.com/office/drawing/2014/main" id="{E238DB45-DA9A-CB3A-6AD1-AA68D9CD7595}"/>
              </a:ext>
            </a:extLst>
          </p:cNvPr>
          <p:cNvSpPr/>
          <p:nvPr/>
        </p:nvSpPr>
        <p:spPr>
          <a:xfrm>
            <a:off x="1991827" y="3657743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排隊組數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8" name="Google Shape;6527;p73">
            <a:extLst>
              <a:ext uri="{FF2B5EF4-FFF2-40B4-BE49-F238E27FC236}">
                <a16:creationId xmlns:a16="http://schemas.microsoft.com/office/drawing/2014/main" id="{274882AE-3826-9509-4970-2FA80D6016D6}"/>
              </a:ext>
            </a:extLst>
          </p:cNvPr>
          <p:cNvSpPr/>
          <p:nvPr/>
        </p:nvSpPr>
        <p:spPr>
          <a:xfrm>
            <a:off x="1991827" y="414788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棄單人數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9" name="Google Shape;6528;p73">
            <a:extLst>
              <a:ext uri="{FF2B5EF4-FFF2-40B4-BE49-F238E27FC236}">
                <a16:creationId xmlns:a16="http://schemas.microsoft.com/office/drawing/2014/main" id="{A844F1C5-A638-4059-810E-A5DCED5F7AAB}"/>
              </a:ext>
            </a:extLst>
          </p:cNvPr>
          <p:cNvSpPr/>
          <p:nvPr/>
        </p:nvSpPr>
        <p:spPr>
          <a:xfrm>
            <a:off x="1991827" y="463803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</a:rPr>
              <a:t>預點餐時間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00" name="Google Shape;6529;p73">
            <a:extLst>
              <a:ext uri="{FF2B5EF4-FFF2-40B4-BE49-F238E27FC236}">
                <a16:creationId xmlns:a16="http://schemas.microsoft.com/office/drawing/2014/main" id="{0C0A5861-9D3D-EABC-4A6D-5F4E7C40ACEC}"/>
              </a:ext>
            </a:extLst>
          </p:cNvPr>
          <p:cNvSpPr/>
          <p:nvPr/>
        </p:nvSpPr>
        <p:spPr>
          <a:xfrm>
            <a:off x="1991827" y="512817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800" dirty="0">
                <a:solidFill>
                  <a:schemeClr val="bg1"/>
                </a:solidFill>
              </a:rPr>
              <a:t>過去等候時間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01" name="Google Shape;6530;p73">
            <a:extLst>
              <a:ext uri="{FF2B5EF4-FFF2-40B4-BE49-F238E27FC236}">
                <a16:creationId xmlns:a16="http://schemas.microsoft.com/office/drawing/2014/main" id="{944AB9A3-0592-D66A-41EA-6B1DF9063159}"/>
              </a:ext>
            </a:extLst>
          </p:cNvPr>
          <p:cNvSpPr/>
          <p:nvPr/>
        </p:nvSpPr>
        <p:spPr>
          <a:xfrm>
            <a:off x="1991827" y="561832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用餐人數</a:t>
            </a:r>
          </a:p>
        </p:txBody>
      </p:sp>
      <p:sp>
        <p:nvSpPr>
          <p:cNvPr id="102" name="Google Shape;6531;p73">
            <a:extLst>
              <a:ext uri="{FF2B5EF4-FFF2-40B4-BE49-F238E27FC236}">
                <a16:creationId xmlns:a16="http://schemas.microsoft.com/office/drawing/2014/main" id="{D0ECF67B-73AF-180B-4256-37E9FE0C3AB0}"/>
              </a:ext>
            </a:extLst>
          </p:cNvPr>
          <p:cNvSpPr/>
          <p:nvPr/>
        </p:nvSpPr>
        <p:spPr>
          <a:xfrm>
            <a:off x="1991827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來台人次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3" name="Google Shape;6533;p73">
            <a:extLst>
              <a:ext uri="{FF2B5EF4-FFF2-40B4-BE49-F238E27FC236}">
                <a16:creationId xmlns:a16="http://schemas.microsoft.com/office/drawing/2014/main" id="{F34406DD-4C12-2FBA-70D1-3BCFBFD2F1F5}"/>
              </a:ext>
            </a:extLst>
          </p:cNvPr>
          <p:cNvSpPr/>
          <p:nvPr/>
        </p:nvSpPr>
        <p:spPr>
          <a:xfrm>
            <a:off x="3057108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來台目的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4" name="Google Shape;6534;p73">
            <a:extLst>
              <a:ext uri="{FF2B5EF4-FFF2-40B4-BE49-F238E27FC236}">
                <a16:creationId xmlns:a16="http://schemas.microsoft.com/office/drawing/2014/main" id="{6771D513-E7D4-9FF5-D5C9-DB9D791EB871}"/>
              </a:ext>
            </a:extLst>
          </p:cNvPr>
          <p:cNvSpPr/>
          <p:nvPr/>
        </p:nvSpPr>
        <p:spPr>
          <a:xfrm>
            <a:off x="3057108" y="218979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排隊組數</a:t>
            </a:r>
          </a:p>
        </p:txBody>
      </p:sp>
      <p:sp>
        <p:nvSpPr>
          <p:cNvPr id="85" name="Google Shape;6535;p73">
            <a:extLst>
              <a:ext uri="{FF2B5EF4-FFF2-40B4-BE49-F238E27FC236}">
                <a16:creationId xmlns:a16="http://schemas.microsoft.com/office/drawing/2014/main" id="{EC2E7DF5-8710-A8A0-A5B7-85706C86EE95}"/>
              </a:ext>
            </a:extLst>
          </p:cNvPr>
          <p:cNvSpPr/>
          <p:nvPr/>
        </p:nvSpPr>
        <p:spPr>
          <a:xfrm>
            <a:off x="3057108" y="267994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棄單率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6" name="Google Shape;6536;p73">
            <a:extLst>
              <a:ext uri="{FF2B5EF4-FFF2-40B4-BE49-F238E27FC236}">
                <a16:creationId xmlns:a16="http://schemas.microsoft.com/office/drawing/2014/main" id="{5072170C-0112-255F-7F66-A7C69B3FEB94}"/>
              </a:ext>
            </a:extLst>
          </p:cNvPr>
          <p:cNvSpPr/>
          <p:nvPr/>
        </p:nvSpPr>
        <p:spPr>
          <a:xfrm>
            <a:off x="3057108" y="3170092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排隊類型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7" name="Google Shape;6537;p73">
            <a:extLst>
              <a:ext uri="{FF2B5EF4-FFF2-40B4-BE49-F238E27FC236}">
                <a16:creationId xmlns:a16="http://schemas.microsoft.com/office/drawing/2014/main" id="{AF74EB18-2208-D99B-D1BC-921333641C70}"/>
              </a:ext>
            </a:extLst>
          </p:cNvPr>
          <p:cNvSpPr/>
          <p:nvPr/>
        </p:nvSpPr>
        <p:spPr>
          <a:xfrm>
            <a:off x="3057108" y="3657743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餐點類型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8" name="Google Shape;6538;p73">
            <a:extLst>
              <a:ext uri="{FF2B5EF4-FFF2-40B4-BE49-F238E27FC236}">
                <a16:creationId xmlns:a16="http://schemas.microsoft.com/office/drawing/2014/main" id="{E8497890-DF88-4107-8340-D586CCFAECB6}"/>
              </a:ext>
            </a:extLst>
          </p:cNvPr>
          <p:cNvSpPr/>
          <p:nvPr/>
        </p:nvSpPr>
        <p:spPr>
          <a:xfrm>
            <a:off x="3057108" y="414788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用餐人數</a:t>
            </a:r>
          </a:p>
        </p:txBody>
      </p:sp>
      <p:sp>
        <p:nvSpPr>
          <p:cNvPr id="89" name="Google Shape;6539;p73">
            <a:extLst>
              <a:ext uri="{FF2B5EF4-FFF2-40B4-BE49-F238E27FC236}">
                <a16:creationId xmlns:a16="http://schemas.microsoft.com/office/drawing/2014/main" id="{19CDFA7D-646E-C446-5DA6-FD06D5D6A6E6}"/>
              </a:ext>
            </a:extLst>
          </p:cNvPr>
          <p:cNvSpPr/>
          <p:nvPr/>
        </p:nvSpPr>
        <p:spPr>
          <a:xfrm>
            <a:off x="3057108" y="463803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加點比例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0" name="Google Shape;6540;p73">
            <a:extLst>
              <a:ext uri="{FF2B5EF4-FFF2-40B4-BE49-F238E27FC236}">
                <a16:creationId xmlns:a16="http://schemas.microsoft.com/office/drawing/2014/main" id="{204F0EFA-CAD1-80B1-3451-4177AD783CAF}"/>
              </a:ext>
            </a:extLst>
          </p:cNvPr>
          <p:cNvSpPr/>
          <p:nvPr/>
        </p:nvSpPr>
        <p:spPr>
          <a:xfrm>
            <a:off x="3057108" y="512817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上菜時間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1" name="Google Shape;6541;p73">
            <a:extLst>
              <a:ext uri="{FF2B5EF4-FFF2-40B4-BE49-F238E27FC236}">
                <a16:creationId xmlns:a16="http://schemas.microsoft.com/office/drawing/2014/main" id="{6111B920-D96B-43E9-25D1-08E95A56F6FB}"/>
              </a:ext>
            </a:extLst>
          </p:cNvPr>
          <p:cNvSpPr/>
          <p:nvPr/>
        </p:nvSpPr>
        <p:spPr>
          <a:xfrm>
            <a:off x="3057108" y="5618325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排隊時段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2" name="Google Shape;6542;p73">
            <a:extLst>
              <a:ext uri="{FF2B5EF4-FFF2-40B4-BE49-F238E27FC236}">
                <a16:creationId xmlns:a16="http://schemas.microsoft.com/office/drawing/2014/main" id="{9BE7C706-5D4D-C942-A497-DCB3BB18534D}"/>
              </a:ext>
            </a:extLst>
          </p:cNvPr>
          <p:cNvSpPr/>
          <p:nvPr/>
        </p:nvSpPr>
        <p:spPr>
          <a:xfrm>
            <a:off x="3057108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用餐星期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3" name="Google Shape;6544;p73">
            <a:extLst>
              <a:ext uri="{FF2B5EF4-FFF2-40B4-BE49-F238E27FC236}">
                <a16:creationId xmlns:a16="http://schemas.microsoft.com/office/drawing/2014/main" id="{A2A7334E-8CD7-D83F-0004-1583157BBFDC}"/>
              </a:ext>
            </a:extLst>
          </p:cNvPr>
          <p:cNvSpPr/>
          <p:nvPr/>
        </p:nvSpPr>
        <p:spPr>
          <a:xfrm>
            <a:off x="4103326" y="1699656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週末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4" name="Google Shape;6545;p73">
            <a:extLst>
              <a:ext uri="{FF2B5EF4-FFF2-40B4-BE49-F238E27FC236}">
                <a16:creationId xmlns:a16="http://schemas.microsoft.com/office/drawing/2014/main" id="{EF7D0220-8520-55C5-71D9-13546494284E}"/>
              </a:ext>
            </a:extLst>
          </p:cNvPr>
          <p:cNvSpPr/>
          <p:nvPr/>
        </p:nvSpPr>
        <p:spPr>
          <a:xfrm>
            <a:off x="4103326" y="2189799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月份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5" name="Google Shape;6546;p73">
            <a:extLst>
              <a:ext uri="{FF2B5EF4-FFF2-40B4-BE49-F238E27FC236}">
                <a16:creationId xmlns:a16="http://schemas.microsoft.com/office/drawing/2014/main" id="{1DC9CC7D-14F5-D179-0F44-6FA451508381}"/>
              </a:ext>
            </a:extLst>
          </p:cNvPr>
          <p:cNvSpPr/>
          <p:nvPr/>
        </p:nvSpPr>
        <p:spPr>
          <a:xfrm>
            <a:off x="4103326" y="267994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國別數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Google Shape;6547;p73">
            <a:extLst>
              <a:ext uri="{FF2B5EF4-FFF2-40B4-BE49-F238E27FC236}">
                <a16:creationId xmlns:a16="http://schemas.microsoft.com/office/drawing/2014/main" id="{6928A38A-0607-65B2-AD8E-1D3D4B9D0CEC}"/>
              </a:ext>
            </a:extLst>
          </p:cNvPr>
          <p:cNvSpPr/>
          <p:nvPr/>
        </p:nvSpPr>
        <p:spPr>
          <a:xfrm>
            <a:off x="4103326" y="3170092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團體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Google Shape;6548;p73">
            <a:extLst>
              <a:ext uri="{FF2B5EF4-FFF2-40B4-BE49-F238E27FC236}">
                <a16:creationId xmlns:a16="http://schemas.microsoft.com/office/drawing/2014/main" id="{18688F32-D422-A6DC-971B-CA7D2DFFE4CC}"/>
              </a:ext>
            </a:extLst>
          </p:cNvPr>
          <p:cNvSpPr/>
          <p:nvPr/>
        </p:nvSpPr>
        <p:spPr>
          <a:xfrm>
            <a:off x="4103326" y="3657743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博愛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Google Shape;6549;p73">
            <a:extLst>
              <a:ext uri="{FF2B5EF4-FFF2-40B4-BE49-F238E27FC236}">
                <a16:creationId xmlns:a16="http://schemas.microsoft.com/office/drawing/2014/main" id="{15A94C53-15BE-A64C-A840-2A47415D4D24}"/>
              </a:ext>
            </a:extLst>
          </p:cNvPr>
          <p:cNvSpPr/>
          <p:nvPr/>
        </p:nvSpPr>
        <p:spPr>
          <a:xfrm>
            <a:off x="4103326" y="414788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離席組數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Google Shape;6550;p73">
            <a:extLst>
              <a:ext uri="{FF2B5EF4-FFF2-40B4-BE49-F238E27FC236}">
                <a16:creationId xmlns:a16="http://schemas.microsoft.com/office/drawing/2014/main" id="{3BA2AF06-7673-2F3A-56E1-9F66C5178EB0}"/>
              </a:ext>
            </a:extLst>
          </p:cNvPr>
          <p:cNvSpPr/>
          <p:nvPr/>
        </p:nvSpPr>
        <p:spPr>
          <a:xfrm>
            <a:off x="4103326" y="463803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催菜次數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Google Shape;6551;p73">
            <a:extLst>
              <a:ext uri="{FF2B5EF4-FFF2-40B4-BE49-F238E27FC236}">
                <a16:creationId xmlns:a16="http://schemas.microsoft.com/office/drawing/2014/main" id="{DB5D93B0-8FF4-97D2-A942-410D90EA9039}"/>
              </a:ext>
            </a:extLst>
          </p:cNvPr>
          <p:cNvSpPr/>
          <p:nvPr/>
        </p:nvSpPr>
        <p:spPr>
          <a:xfrm>
            <a:off x="4103326" y="512817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用餐時間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Google Shape;6552;p73">
            <a:extLst>
              <a:ext uri="{FF2B5EF4-FFF2-40B4-BE49-F238E27FC236}">
                <a16:creationId xmlns:a16="http://schemas.microsoft.com/office/drawing/2014/main" id="{2BBE867A-7B11-EFD6-2747-706748929C17}"/>
              </a:ext>
            </a:extLst>
          </p:cNvPr>
          <p:cNvSpPr/>
          <p:nvPr/>
        </p:nvSpPr>
        <p:spPr>
          <a:xfrm>
            <a:off x="4103326" y="561832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85000"/>
                  </a:schemeClr>
                </a:solidFill>
              </a:rPr>
              <a:t>是否準時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Google Shape;6553;p73">
            <a:extLst>
              <a:ext uri="{FF2B5EF4-FFF2-40B4-BE49-F238E27FC236}">
                <a16:creationId xmlns:a16="http://schemas.microsoft.com/office/drawing/2014/main" id="{FCC732B6-DAB5-3DA6-065B-7DC7ACB1D3EA}"/>
              </a:ext>
            </a:extLst>
          </p:cNvPr>
          <p:cNvSpPr/>
          <p:nvPr/>
        </p:nvSpPr>
        <p:spPr>
          <a:xfrm>
            <a:off x="4103326" y="6108471"/>
            <a:ext cx="82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</a:rPr>
              <a:t>外帶比例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361D0A11-AC56-809B-5798-96F3A728226B}"/>
              </a:ext>
            </a:extLst>
          </p:cNvPr>
          <p:cNvSpPr/>
          <p:nvPr/>
        </p:nvSpPr>
        <p:spPr>
          <a:xfrm>
            <a:off x="1247470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專案效益</a:t>
            </a:r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68FD2530-5AA7-5A88-2020-E4C961B26897}"/>
              </a:ext>
            </a:extLst>
          </p:cNvPr>
          <p:cNvSpPr txBox="1"/>
          <p:nvPr/>
        </p:nvSpPr>
        <p:spPr>
          <a:xfrm>
            <a:off x="782208" y="1019754"/>
            <a:ext cx="10698592" cy="34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500" dirty="0"/>
              <a:t>運用 </a:t>
            </a:r>
            <a:r>
              <a:rPr lang="en-US" altLang="zh-TW" sz="1500" dirty="0"/>
              <a:t>AI </a:t>
            </a:r>
            <a:r>
              <a:rPr lang="zh-TW" altLang="en-US" sz="1500" dirty="0"/>
              <a:t>技術，結合企業內部數據與外部數據，找出影響排隊時間的重要因子，協助出題單位預估排隊時間。</a:t>
            </a:r>
          </a:p>
        </p:txBody>
      </p:sp>
      <p:sp>
        <p:nvSpPr>
          <p:cNvPr id="175" name="投影片編號版面配置區 174">
            <a:extLst>
              <a:ext uri="{FF2B5EF4-FFF2-40B4-BE49-F238E27FC236}">
                <a16:creationId xmlns:a16="http://schemas.microsoft.com/office/drawing/2014/main" id="{52EF6A23-8C47-220F-B595-A40AC34DB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2" name="Google Shape;6524;p73">
            <a:extLst>
              <a:ext uri="{FF2B5EF4-FFF2-40B4-BE49-F238E27FC236}">
                <a16:creationId xmlns:a16="http://schemas.microsoft.com/office/drawing/2014/main" id="{9E35305C-77E8-E188-3A10-DEB8408950F8}"/>
              </a:ext>
            </a:extLst>
          </p:cNvPr>
          <p:cNvSpPr/>
          <p:nvPr/>
        </p:nvSpPr>
        <p:spPr>
          <a:xfrm>
            <a:off x="4103326" y="267994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用餐人數</a:t>
            </a:r>
          </a:p>
        </p:txBody>
      </p:sp>
      <p:sp>
        <p:nvSpPr>
          <p:cNvPr id="4" name="Google Shape;6525;p73">
            <a:extLst>
              <a:ext uri="{FF2B5EF4-FFF2-40B4-BE49-F238E27FC236}">
                <a16:creationId xmlns:a16="http://schemas.microsoft.com/office/drawing/2014/main" id="{5A80B7E7-3E14-6FF8-5219-28C68E68FEC2}"/>
              </a:ext>
            </a:extLst>
          </p:cNvPr>
          <p:cNvSpPr/>
          <p:nvPr/>
        </p:nvSpPr>
        <p:spPr>
          <a:xfrm>
            <a:off x="4103326" y="3170092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排隊人數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5" name="Google Shape;6526;p73">
            <a:extLst>
              <a:ext uri="{FF2B5EF4-FFF2-40B4-BE49-F238E27FC236}">
                <a16:creationId xmlns:a16="http://schemas.microsoft.com/office/drawing/2014/main" id="{E07E1794-7C99-23D2-230F-42D339A866C5}"/>
              </a:ext>
            </a:extLst>
          </p:cNvPr>
          <p:cNvSpPr/>
          <p:nvPr/>
        </p:nvSpPr>
        <p:spPr>
          <a:xfrm>
            <a:off x="4103326" y="3657743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排隊組數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" name="Google Shape;6527;p73">
            <a:extLst>
              <a:ext uri="{FF2B5EF4-FFF2-40B4-BE49-F238E27FC236}">
                <a16:creationId xmlns:a16="http://schemas.microsoft.com/office/drawing/2014/main" id="{8B7EA38C-FD9E-2E9A-9448-60293889BE7D}"/>
              </a:ext>
            </a:extLst>
          </p:cNvPr>
          <p:cNvSpPr/>
          <p:nvPr/>
        </p:nvSpPr>
        <p:spPr>
          <a:xfrm>
            <a:off x="4103326" y="414788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棄單人數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" name="Google Shape;6528;p73">
            <a:extLst>
              <a:ext uri="{FF2B5EF4-FFF2-40B4-BE49-F238E27FC236}">
                <a16:creationId xmlns:a16="http://schemas.microsoft.com/office/drawing/2014/main" id="{3E10BC99-E43F-4A1E-4AF0-5DC208947530}"/>
              </a:ext>
            </a:extLst>
          </p:cNvPr>
          <p:cNvSpPr/>
          <p:nvPr/>
        </p:nvSpPr>
        <p:spPr>
          <a:xfrm>
            <a:off x="4103326" y="463803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</a:rPr>
              <a:t>預點餐時間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8" name="Google Shape;6529;p73">
            <a:extLst>
              <a:ext uri="{FF2B5EF4-FFF2-40B4-BE49-F238E27FC236}">
                <a16:creationId xmlns:a16="http://schemas.microsoft.com/office/drawing/2014/main" id="{1CEE3DF3-2BEB-9292-6942-96311419AC76}"/>
              </a:ext>
            </a:extLst>
          </p:cNvPr>
          <p:cNvSpPr/>
          <p:nvPr/>
        </p:nvSpPr>
        <p:spPr>
          <a:xfrm>
            <a:off x="4103326" y="512817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800" dirty="0">
                <a:solidFill>
                  <a:schemeClr val="bg1"/>
                </a:solidFill>
              </a:rPr>
              <a:t>過去等候時間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Google Shape;6530;p73">
            <a:extLst>
              <a:ext uri="{FF2B5EF4-FFF2-40B4-BE49-F238E27FC236}">
                <a16:creationId xmlns:a16="http://schemas.microsoft.com/office/drawing/2014/main" id="{ACD802BE-5B71-A0E1-72B2-290387FE50EE}"/>
              </a:ext>
            </a:extLst>
          </p:cNvPr>
          <p:cNvSpPr/>
          <p:nvPr/>
        </p:nvSpPr>
        <p:spPr>
          <a:xfrm>
            <a:off x="4103326" y="561832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用餐人數</a:t>
            </a:r>
          </a:p>
        </p:txBody>
      </p:sp>
      <p:sp>
        <p:nvSpPr>
          <p:cNvPr id="10" name="Google Shape;6524;p73">
            <a:extLst>
              <a:ext uri="{FF2B5EF4-FFF2-40B4-BE49-F238E27FC236}">
                <a16:creationId xmlns:a16="http://schemas.microsoft.com/office/drawing/2014/main" id="{FB62CFA5-230A-DFF9-ECE0-74E5379A5503}"/>
              </a:ext>
            </a:extLst>
          </p:cNvPr>
          <p:cNvSpPr/>
          <p:nvPr/>
        </p:nvSpPr>
        <p:spPr>
          <a:xfrm>
            <a:off x="8345385" y="267994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用餐人數</a:t>
            </a:r>
          </a:p>
        </p:txBody>
      </p:sp>
      <p:sp>
        <p:nvSpPr>
          <p:cNvPr id="11" name="Google Shape;6525;p73">
            <a:extLst>
              <a:ext uri="{FF2B5EF4-FFF2-40B4-BE49-F238E27FC236}">
                <a16:creationId xmlns:a16="http://schemas.microsoft.com/office/drawing/2014/main" id="{BAC3FF63-ABB0-B13B-512F-1FC9BBFA9CC1}"/>
              </a:ext>
            </a:extLst>
          </p:cNvPr>
          <p:cNvSpPr/>
          <p:nvPr/>
        </p:nvSpPr>
        <p:spPr>
          <a:xfrm>
            <a:off x="8345385" y="3170092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排隊人數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2" name="Google Shape;6526;p73">
            <a:extLst>
              <a:ext uri="{FF2B5EF4-FFF2-40B4-BE49-F238E27FC236}">
                <a16:creationId xmlns:a16="http://schemas.microsoft.com/office/drawing/2014/main" id="{22CD6449-DBA8-E61D-B126-756982F7553E}"/>
              </a:ext>
            </a:extLst>
          </p:cNvPr>
          <p:cNvSpPr/>
          <p:nvPr/>
        </p:nvSpPr>
        <p:spPr>
          <a:xfrm>
            <a:off x="8345385" y="3657743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排隊組數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3" name="Google Shape;6527;p73">
            <a:extLst>
              <a:ext uri="{FF2B5EF4-FFF2-40B4-BE49-F238E27FC236}">
                <a16:creationId xmlns:a16="http://schemas.microsoft.com/office/drawing/2014/main" id="{A28F94A6-DC06-49DC-A52D-FEDCFD94C21B}"/>
              </a:ext>
            </a:extLst>
          </p:cNvPr>
          <p:cNvSpPr/>
          <p:nvPr/>
        </p:nvSpPr>
        <p:spPr>
          <a:xfrm>
            <a:off x="8345385" y="414788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棄單人數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4" name="Google Shape;6528;p73">
            <a:extLst>
              <a:ext uri="{FF2B5EF4-FFF2-40B4-BE49-F238E27FC236}">
                <a16:creationId xmlns:a16="http://schemas.microsoft.com/office/drawing/2014/main" id="{5C6E33B2-6254-48DD-6125-E2406CEA5349}"/>
              </a:ext>
            </a:extLst>
          </p:cNvPr>
          <p:cNvSpPr/>
          <p:nvPr/>
        </p:nvSpPr>
        <p:spPr>
          <a:xfrm>
            <a:off x="8345385" y="463803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</a:rPr>
              <a:t>預點餐時間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5" name="Google Shape;6529;p73">
            <a:extLst>
              <a:ext uri="{FF2B5EF4-FFF2-40B4-BE49-F238E27FC236}">
                <a16:creationId xmlns:a16="http://schemas.microsoft.com/office/drawing/2014/main" id="{745C453A-E55D-3C55-3B95-C8C9CDE1D43B}"/>
              </a:ext>
            </a:extLst>
          </p:cNvPr>
          <p:cNvSpPr/>
          <p:nvPr/>
        </p:nvSpPr>
        <p:spPr>
          <a:xfrm>
            <a:off x="8345385" y="5128179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800" dirty="0">
                <a:solidFill>
                  <a:schemeClr val="bg1"/>
                </a:solidFill>
              </a:rPr>
              <a:t>過去等候時間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6" name="Google Shape;6530;p73">
            <a:extLst>
              <a:ext uri="{FF2B5EF4-FFF2-40B4-BE49-F238E27FC236}">
                <a16:creationId xmlns:a16="http://schemas.microsoft.com/office/drawing/2014/main" id="{77B1B515-94F8-D187-898B-0D725FE8DB34}"/>
              </a:ext>
            </a:extLst>
          </p:cNvPr>
          <p:cNvSpPr/>
          <p:nvPr/>
        </p:nvSpPr>
        <p:spPr>
          <a:xfrm>
            <a:off x="8345385" y="5618325"/>
            <a:ext cx="828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用餐人數</a:t>
            </a:r>
          </a:p>
        </p:txBody>
      </p:sp>
    </p:spTree>
    <p:extLst>
      <p:ext uri="{BB962C8B-B14F-4D97-AF65-F5344CB8AC3E}">
        <p14:creationId xmlns:p14="http://schemas.microsoft.com/office/powerpoint/2010/main" val="266187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77;p36">
            <a:extLst>
              <a:ext uri="{FF2B5EF4-FFF2-40B4-BE49-F238E27FC236}">
                <a16:creationId xmlns:a16="http://schemas.microsoft.com/office/drawing/2014/main" id="{E91CD473-CEAA-FB1F-70A7-271E96A1F99F}"/>
              </a:ext>
            </a:extLst>
          </p:cNvPr>
          <p:cNvSpPr/>
          <p:nvPr/>
        </p:nvSpPr>
        <p:spPr>
          <a:xfrm flipH="1">
            <a:off x="1094457" y="982611"/>
            <a:ext cx="1750800" cy="1750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 dirty="0"/>
          </a:p>
        </p:txBody>
      </p:sp>
      <p:sp>
        <p:nvSpPr>
          <p:cNvPr id="3" name="Google Shape;1278;p36">
            <a:extLst>
              <a:ext uri="{FF2B5EF4-FFF2-40B4-BE49-F238E27FC236}">
                <a16:creationId xmlns:a16="http://schemas.microsoft.com/office/drawing/2014/main" id="{33C54A2E-96CD-3050-959A-471A4A7BC314}"/>
              </a:ext>
            </a:extLst>
          </p:cNvPr>
          <p:cNvSpPr txBox="1">
            <a:spLocks/>
          </p:cNvSpPr>
          <p:nvPr/>
        </p:nvSpPr>
        <p:spPr>
          <a:xfrm>
            <a:off x="963167" y="3088133"/>
            <a:ext cx="6357600" cy="201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solidFill>
                  <a:schemeClr val="bg1"/>
                </a:solidFill>
              </a:rPr>
              <a:t>解題技術架構</a:t>
            </a:r>
            <a:endParaRPr lang="en-US" altLang="zh-TW" sz="5400" b="1" dirty="0">
              <a:solidFill>
                <a:schemeClr val="bg1"/>
              </a:solidFill>
            </a:endParaRPr>
          </a:p>
          <a:p>
            <a:r>
              <a:rPr lang="zh-TW" altLang="en-US" sz="5400" b="1" dirty="0">
                <a:solidFill>
                  <a:schemeClr val="bg1"/>
                </a:solidFill>
              </a:rPr>
              <a:t>及執行方法</a:t>
            </a:r>
          </a:p>
        </p:txBody>
      </p:sp>
      <p:sp>
        <p:nvSpPr>
          <p:cNvPr id="4" name="Google Shape;1279;p36">
            <a:extLst>
              <a:ext uri="{FF2B5EF4-FFF2-40B4-BE49-F238E27FC236}">
                <a16:creationId xmlns:a16="http://schemas.microsoft.com/office/drawing/2014/main" id="{FFD8C284-3788-0666-06B6-FC6A855BD912}"/>
              </a:ext>
            </a:extLst>
          </p:cNvPr>
          <p:cNvSpPr txBox="1">
            <a:spLocks/>
          </p:cNvSpPr>
          <p:nvPr/>
        </p:nvSpPr>
        <p:spPr>
          <a:xfrm>
            <a:off x="1085313" y="1285923"/>
            <a:ext cx="1750800" cy="1235600"/>
          </a:xfrm>
          <a:prstGeom prst="rect">
            <a:avLst/>
          </a:prstGeom>
        </p:spPr>
        <p:txBody>
          <a:bodyPr spcFirstLastPara="1" wrap="square" lIns="121900" tIns="73133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7200" i="1" dirty="0">
                <a:ln w="19050">
                  <a:solidFill>
                    <a:schemeClr val="accent4"/>
                  </a:solidFill>
                </a:ln>
                <a:noFill/>
              </a:rPr>
              <a:t>02</a:t>
            </a:r>
          </a:p>
        </p:txBody>
      </p:sp>
      <p:sp>
        <p:nvSpPr>
          <p:cNvPr id="6" name="Google Shape;1281;p36">
            <a:extLst>
              <a:ext uri="{FF2B5EF4-FFF2-40B4-BE49-F238E27FC236}">
                <a16:creationId xmlns:a16="http://schemas.microsoft.com/office/drawing/2014/main" id="{E171073C-C585-F8A7-8CB0-ED25C6EA676C}"/>
              </a:ext>
            </a:extLst>
          </p:cNvPr>
          <p:cNvSpPr/>
          <p:nvPr/>
        </p:nvSpPr>
        <p:spPr>
          <a:xfrm>
            <a:off x="7572401" y="5738318"/>
            <a:ext cx="403633" cy="402533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7" name="Google Shape;1282;p36">
            <a:extLst>
              <a:ext uri="{FF2B5EF4-FFF2-40B4-BE49-F238E27FC236}">
                <a16:creationId xmlns:a16="http://schemas.microsoft.com/office/drawing/2014/main" id="{3BA741E9-F8B3-C4B3-CFB9-FCE146FB9C04}"/>
              </a:ext>
            </a:extLst>
          </p:cNvPr>
          <p:cNvSpPr/>
          <p:nvPr/>
        </p:nvSpPr>
        <p:spPr>
          <a:xfrm>
            <a:off x="8230769" y="654499"/>
            <a:ext cx="403633" cy="402533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ED857441-BD8D-7F2F-EE11-EBD9F1818BB0}"/>
              </a:ext>
            </a:extLst>
          </p:cNvPr>
          <p:cNvGrpSpPr/>
          <p:nvPr/>
        </p:nvGrpSpPr>
        <p:grpSpPr>
          <a:xfrm>
            <a:off x="7565273" y="918417"/>
            <a:ext cx="5004000" cy="5004000"/>
            <a:chOff x="7565273" y="918417"/>
            <a:chExt cx="5004000" cy="5004000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18D372D-5CD0-6520-9FC8-CF31B78144A6}"/>
                </a:ext>
              </a:extLst>
            </p:cNvPr>
            <p:cNvSpPr/>
            <p:nvPr/>
          </p:nvSpPr>
          <p:spPr>
            <a:xfrm>
              <a:off x="7565273" y="918417"/>
              <a:ext cx="5004000" cy="5004000"/>
            </a:xfrm>
            <a:prstGeom prst="ellipse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6" name="圖片 65" descr="一張含有 桌, 杯子, 食物, 室內 的圖片&#10;&#10;自動產生的描述">
              <a:extLst>
                <a:ext uri="{FF2B5EF4-FFF2-40B4-BE49-F238E27FC236}">
                  <a16:creationId xmlns:a16="http://schemas.microsoft.com/office/drawing/2014/main" id="{F2C13777-F92F-C2FF-56AA-B9C802C00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7" r="20323"/>
            <a:stretch/>
          </p:blipFill>
          <p:spPr>
            <a:xfrm>
              <a:off x="7655273" y="1008417"/>
              <a:ext cx="4824000" cy="48240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0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14247D61-45BA-E847-B840-1F293E92E169}"/>
              </a:ext>
            </a:extLst>
          </p:cNvPr>
          <p:cNvSpPr/>
          <p:nvPr/>
        </p:nvSpPr>
        <p:spPr>
          <a:xfrm>
            <a:off x="8814462" y="1775026"/>
            <a:ext cx="2664000" cy="4860267"/>
          </a:xfrm>
          <a:prstGeom prst="rect">
            <a:avLst/>
          </a:prstGeom>
          <a:solidFill>
            <a:schemeClr val="accent6">
              <a:lumMod val="40000"/>
              <a:lumOff val="6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76AD43-0DC9-1C42-58C9-E95FE3B22F1C}"/>
              </a:ext>
            </a:extLst>
          </p:cNvPr>
          <p:cNvSpPr/>
          <p:nvPr/>
        </p:nvSpPr>
        <p:spPr>
          <a:xfrm>
            <a:off x="366602" y="1775027"/>
            <a:ext cx="2664000" cy="4860266"/>
          </a:xfrm>
          <a:prstGeom prst="rect">
            <a:avLst/>
          </a:prstGeom>
          <a:solidFill>
            <a:srgbClr val="FEF0F3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5691;p70">
            <a:extLst>
              <a:ext uri="{FF2B5EF4-FFF2-40B4-BE49-F238E27FC236}">
                <a16:creationId xmlns:a16="http://schemas.microsoft.com/office/drawing/2014/main" id="{37A1822D-FBFB-897E-6AE8-277500D87424}"/>
              </a:ext>
            </a:extLst>
          </p:cNvPr>
          <p:cNvSpPr/>
          <p:nvPr/>
        </p:nvSpPr>
        <p:spPr>
          <a:xfrm>
            <a:off x="366603" y="1011907"/>
            <a:ext cx="3168000" cy="763121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692;p70">
            <a:extLst>
              <a:ext uri="{FF2B5EF4-FFF2-40B4-BE49-F238E27FC236}">
                <a16:creationId xmlns:a16="http://schemas.microsoft.com/office/drawing/2014/main" id="{1F452C22-F314-8BCA-FD92-93D6E58CB9CD}"/>
              </a:ext>
            </a:extLst>
          </p:cNvPr>
          <p:cNvSpPr/>
          <p:nvPr/>
        </p:nvSpPr>
        <p:spPr>
          <a:xfrm>
            <a:off x="3188647" y="1011909"/>
            <a:ext cx="3168000" cy="76312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693;p70">
            <a:extLst>
              <a:ext uri="{FF2B5EF4-FFF2-40B4-BE49-F238E27FC236}">
                <a16:creationId xmlns:a16="http://schemas.microsoft.com/office/drawing/2014/main" id="{EB9F6877-2E9C-06DD-C8BC-15C0C6037D7A}"/>
              </a:ext>
            </a:extLst>
          </p:cNvPr>
          <p:cNvSpPr/>
          <p:nvPr/>
        </p:nvSpPr>
        <p:spPr>
          <a:xfrm>
            <a:off x="6010691" y="1011909"/>
            <a:ext cx="3168000" cy="76312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95;p70">
            <a:extLst>
              <a:ext uri="{FF2B5EF4-FFF2-40B4-BE49-F238E27FC236}">
                <a16:creationId xmlns:a16="http://schemas.microsoft.com/office/drawing/2014/main" id="{67C054DB-B835-E076-8DC4-99FC4419EF67}"/>
              </a:ext>
            </a:extLst>
          </p:cNvPr>
          <p:cNvSpPr/>
          <p:nvPr/>
        </p:nvSpPr>
        <p:spPr>
          <a:xfrm>
            <a:off x="8832735" y="1011906"/>
            <a:ext cx="3168000" cy="763121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E1CB3F-C7FE-BFDF-1778-C42CB964C44D}"/>
              </a:ext>
            </a:extLst>
          </p:cNvPr>
          <p:cNvSpPr txBox="1"/>
          <p:nvPr/>
        </p:nvSpPr>
        <p:spPr>
          <a:xfrm>
            <a:off x="1722490" y="1208801"/>
            <a:ext cx="126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資料蒐集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2B17828-23C8-2064-830C-3DE97DBFE447}"/>
              </a:ext>
            </a:extLst>
          </p:cNvPr>
          <p:cNvSpPr/>
          <p:nvPr/>
        </p:nvSpPr>
        <p:spPr>
          <a:xfrm>
            <a:off x="540517" y="2214219"/>
            <a:ext cx="2271043" cy="972000"/>
          </a:xfrm>
          <a:prstGeom prst="round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735FA4-494B-97E5-54FB-20B811605223}"/>
              </a:ext>
            </a:extLst>
          </p:cNvPr>
          <p:cNvSpPr txBox="1"/>
          <p:nvPr/>
        </p:nvSpPr>
        <p:spPr>
          <a:xfrm>
            <a:off x="321475" y="2384494"/>
            <a:ext cx="2450030" cy="719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7500" indent="-18000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TW" sz="1300" dirty="0"/>
              <a:t>2016 </a:t>
            </a:r>
            <a:r>
              <a:rPr lang="zh-TW" altLang="en-US" sz="1300" dirty="0"/>
              <a:t>年</a:t>
            </a:r>
            <a:r>
              <a:rPr lang="en-US" altLang="zh-TW" sz="1300" dirty="0"/>
              <a:t>~ 2018 </a:t>
            </a:r>
            <a:r>
              <a:rPr lang="zh-TW" altLang="en-US" sz="1300" dirty="0"/>
              <a:t>年</a:t>
            </a:r>
            <a:endParaRPr lang="en-US" altLang="zh-TW" sz="1300" dirty="0"/>
          </a:p>
          <a:p>
            <a:pPr marL="427500" indent="-18000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TW" altLang="en-US" sz="1300" dirty="0"/>
              <a:t>四大類內部數據</a:t>
            </a:r>
            <a:r>
              <a:rPr lang="en-US" altLang="zh-TW" sz="1300" dirty="0"/>
              <a:t/>
            </a:r>
            <a:br>
              <a:rPr lang="en-US" altLang="zh-TW" sz="1300" dirty="0"/>
            </a:b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zh-TW" altLang="en-US" sz="1200" dirty="0">
                <a:solidFill>
                  <a:schemeClr val="bg2">
                    <a:lumMod val="50000"/>
                  </a:schemeClr>
                </a:solidFill>
              </a:rPr>
              <a:t>內用、外帶、排隊、點餐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zh-TW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D6E9F7B-BD96-1505-AB55-DD1E5562A1F8}"/>
              </a:ext>
            </a:extLst>
          </p:cNvPr>
          <p:cNvGrpSpPr/>
          <p:nvPr/>
        </p:nvGrpSpPr>
        <p:grpSpPr>
          <a:xfrm>
            <a:off x="483129" y="2040587"/>
            <a:ext cx="1562804" cy="324000"/>
            <a:chOff x="692942" y="2352802"/>
            <a:chExt cx="1562804" cy="324000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168FB1C-C5DD-BCB3-B724-2F41C563E9F8}"/>
                </a:ext>
              </a:extLst>
            </p:cNvPr>
            <p:cNvSpPr/>
            <p:nvPr/>
          </p:nvSpPr>
          <p:spPr>
            <a:xfrm>
              <a:off x="808344" y="2352802"/>
              <a:ext cx="1332000" cy="324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974536-F5F1-21D9-9B2B-F91FD6C02AA4}"/>
                </a:ext>
              </a:extLst>
            </p:cNvPr>
            <p:cNvSpPr txBox="1"/>
            <p:nvPr/>
          </p:nvSpPr>
          <p:spPr>
            <a:xfrm>
              <a:off x="692942" y="2360914"/>
              <a:ext cx="15628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1"/>
                  </a:solidFill>
                </a:rPr>
                <a:t>企業內部數據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43CF7230-6018-6A64-E4E3-A1C1E9ACAD7D}"/>
              </a:ext>
            </a:extLst>
          </p:cNvPr>
          <p:cNvSpPr/>
          <p:nvPr/>
        </p:nvSpPr>
        <p:spPr>
          <a:xfrm>
            <a:off x="988208" y="112555"/>
            <a:ext cx="241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分析流程架構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7ED93C2-5D86-4BA4-B8B3-DC62D03E183D}"/>
              </a:ext>
            </a:extLst>
          </p:cNvPr>
          <p:cNvGrpSpPr/>
          <p:nvPr/>
        </p:nvGrpSpPr>
        <p:grpSpPr>
          <a:xfrm>
            <a:off x="321475" y="3642162"/>
            <a:ext cx="2490085" cy="1336614"/>
            <a:chOff x="321475" y="3754239"/>
            <a:chExt cx="2490085" cy="1336614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0607140C-87A3-88EB-5846-5638C7C7A362}"/>
                </a:ext>
              </a:extLst>
            </p:cNvPr>
            <p:cNvSpPr/>
            <p:nvPr/>
          </p:nvSpPr>
          <p:spPr>
            <a:xfrm>
              <a:off x="540517" y="3927871"/>
              <a:ext cx="2271043" cy="1162982"/>
            </a:xfrm>
            <a:prstGeom prst="round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08B15D6-811B-59EF-6DE5-A2E9A2D2E35E}"/>
                </a:ext>
              </a:extLst>
            </p:cNvPr>
            <p:cNvSpPr txBox="1"/>
            <p:nvPr/>
          </p:nvSpPr>
          <p:spPr>
            <a:xfrm>
              <a:off x="321475" y="4098146"/>
              <a:ext cx="2450030" cy="92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27500" indent="-180000"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lang="en-US" altLang="zh-TW" sz="1300" dirty="0"/>
                <a:t>2016 </a:t>
              </a:r>
              <a:r>
                <a:rPr lang="zh-TW" altLang="en-US" sz="1300" dirty="0"/>
                <a:t>年</a:t>
              </a:r>
              <a:r>
                <a:rPr lang="en-US" altLang="zh-TW" sz="1300" dirty="0"/>
                <a:t>~ 2018 </a:t>
              </a:r>
              <a:r>
                <a:rPr lang="zh-TW" altLang="en-US" sz="1300" dirty="0"/>
                <a:t>年</a:t>
              </a:r>
              <a:endParaRPr lang="en-US" altLang="zh-TW" sz="1300" dirty="0"/>
            </a:p>
            <a:p>
              <a:pPr marL="427500" indent="-180000"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lang="zh-TW" altLang="en-US" sz="1300" dirty="0"/>
                <a:t>爬取五大類外部數據</a:t>
              </a:r>
              <a:r>
                <a:rPr lang="en-US" altLang="zh-TW" sz="1300" dirty="0"/>
                <a:t/>
              </a:r>
              <a:br>
                <a:rPr lang="en-US" altLang="zh-TW" sz="1300" dirty="0"/>
              </a:br>
              <a:r>
                <a:rPr lang="en-US" altLang="zh-TW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zh-TW" altLang="en-US" sz="1200" dirty="0">
                  <a:solidFill>
                    <a:schemeClr val="bg2">
                      <a:lumMod val="50000"/>
                    </a:schemeClr>
                  </a:solidFill>
                </a:rPr>
                <a:t>人流、氣象、節假日、網路搜尋量、物價指數</a:t>
              </a:r>
              <a:r>
                <a:rPr lang="en-US" altLang="zh-TW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zh-TW" altLang="en-US" sz="1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C598DC06-C471-570B-BDF4-9D173AD0CD72}"/>
                </a:ext>
              </a:extLst>
            </p:cNvPr>
            <p:cNvGrpSpPr/>
            <p:nvPr/>
          </p:nvGrpSpPr>
          <p:grpSpPr>
            <a:xfrm>
              <a:off x="483129" y="3754239"/>
              <a:ext cx="1562804" cy="324000"/>
              <a:chOff x="692942" y="2352802"/>
              <a:chExt cx="1562804" cy="324000"/>
            </a:xfrm>
          </p:grpSpPr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DB4069EA-D2B5-C38E-A9D9-0B33CA347806}"/>
                  </a:ext>
                </a:extLst>
              </p:cNvPr>
              <p:cNvSpPr/>
              <p:nvPr/>
            </p:nvSpPr>
            <p:spPr>
              <a:xfrm>
                <a:off x="808344" y="2352802"/>
                <a:ext cx="1332000" cy="3240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200DE74-4DE0-9FB8-999D-AE3B5C762173}"/>
                  </a:ext>
                </a:extLst>
              </p:cNvPr>
              <p:cNvSpPr txBox="1"/>
              <p:nvPr/>
            </p:nvSpPr>
            <p:spPr>
              <a:xfrm>
                <a:off x="692942" y="2360914"/>
                <a:ext cx="15628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bg1"/>
                    </a:solidFill>
                  </a:rPr>
                  <a:t>外部開放數據</a:t>
                </a:r>
              </a:p>
            </p:txBody>
          </p:sp>
        </p:grpSp>
      </p:grpSp>
      <p:sp>
        <p:nvSpPr>
          <p:cNvPr id="41" name="投影片編號版面配置區 40">
            <a:extLst>
              <a:ext uri="{FF2B5EF4-FFF2-40B4-BE49-F238E27FC236}">
                <a16:creationId xmlns:a16="http://schemas.microsoft.com/office/drawing/2014/main" id="{F37FCEF3-658C-9628-1E10-8D2193C6B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58B0294-A560-80B9-51CD-0C6CE52F4192}"/>
              </a:ext>
            </a:extLst>
          </p:cNvPr>
          <p:cNvSpPr txBox="1"/>
          <p:nvPr/>
        </p:nvSpPr>
        <p:spPr>
          <a:xfrm>
            <a:off x="10067843" y="1202889"/>
            <a:ext cx="126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模型結果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F4FCFA94-15CE-6ECB-8E16-3C941E0CE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308" y="1132540"/>
            <a:ext cx="534394" cy="53439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85CAAEB-65E6-A2FA-8A30-DF39070623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08" y="1126270"/>
            <a:ext cx="534394" cy="534394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B600877F-2A6D-9671-3819-8FBD99DBFF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70" y="1132540"/>
            <a:ext cx="534394" cy="534394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B5E4151F-F91C-F194-5C7A-B9416DDD2897}"/>
              </a:ext>
            </a:extLst>
          </p:cNvPr>
          <p:cNvSpPr txBox="1"/>
          <p:nvPr/>
        </p:nvSpPr>
        <p:spPr>
          <a:xfrm>
            <a:off x="4520646" y="1208801"/>
            <a:ext cx="126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資料處理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A3799CB-0E8D-FC1C-0ECE-FFFABADEE360}"/>
              </a:ext>
            </a:extLst>
          </p:cNvPr>
          <p:cNvSpPr txBox="1"/>
          <p:nvPr/>
        </p:nvSpPr>
        <p:spPr>
          <a:xfrm>
            <a:off x="7263931" y="1208801"/>
            <a:ext cx="126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模型建立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86320F-6FB5-BAEB-41E1-9533B3B5ABFD}"/>
              </a:ext>
            </a:extLst>
          </p:cNvPr>
          <p:cNvSpPr/>
          <p:nvPr/>
        </p:nvSpPr>
        <p:spPr>
          <a:xfrm>
            <a:off x="3233774" y="1775026"/>
            <a:ext cx="2664000" cy="4860267"/>
          </a:xfrm>
          <a:prstGeom prst="rect">
            <a:avLst/>
          </a:prstGeom>
          <a:solidFill>
            <a:schemeClr val="accent2">
              <a:lumMod val="20000"/>
              <a:lumOff val="8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48298672-876E-8B64-FDB6-340034D48617}"/>
              </a:ext>
            </a:extLst>
          </p:cNvPr>
          <p:cNvGrpSpPr/>
          <p:nvPr/>
        </p:nvGrpSpPr>
        <p:grpSpPr>
          <a:xfrm>
            <a:off x="3188647" y="2040587"/>
            <a:ext cx="2490085" cy="1361632"/>
            <a:chOff x="3188647" y="2040587"/>
            <a:chExt cx="2490085" cy="1361632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E91F476-CD4D-4B4C-665A-87361D66A9E6}"/>
                </a:ext>
              </a:extLst>
            </p:cNvPr>
            <p:cNvSpPr txBox="1"/>
            <p:nvPr/>
          </p:nvSpPr>
          <p:spPr>
            <a:xfrm>
              <a:off x="3188647" y="2384494"/>
              <a:ext cx="2450030" cy="955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27500" indent="-180000"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lang="zh-TW" altLang="en-US" sz="1300" dirty="0"/>
                <a:t>排除共 </a:t>
              </a:r>
              <a:r>
                <a:rPr lang="en-US" altLang="zh-TW" sz="1300" dirty="0"/>
                <a:t>27,074 </a:t>
              </a:r>
              <a:r>
                <a:rPr lang="zh-TW" altLang="en-US" sz="1300" dirty="0"/>
                <a:t>筆異常訂單編號</a:t>
              </a:r>
              <a:endParaRPr lang="en-US" altLang="zh-TW" sz="1300" dirty="0"/>
            </a:p>
            <a:p>
              <a:pPr marL="427500" indent="-180000"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lang="zh-TW" altLang="en-US" sz="1300" dirty="0"/>
                <a:t>例如員工用餐、等候時間異常、用餐時間異常</a:t>
              </a:r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9B770936-0D5A-3CBE-AC9E-409BBD7E9624}"/>
                </a:ext>
              </a:extLst>
            </p:cNvPr>
            <p:cNvGrpSpPr/>
            <p:nvPr/>
          </p:nvGrpSpPr>
          <p:grpSpPr>
            <a:xfrm>
              <a:off x="3350301" y="2040587"/>
              <a:ext cx="2328431" cy="1361632"/>
              <a:chOff x="3350301" y="1990892"/>
              <a:chExt cx="2328431" cy="1361632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2C1EC6E3-EF54-A54E-CA03-366BFF60CEC2}"/>
                  </a:ext>
                </a:extLst>
              </p:cNvPr>
              <p:cNvSpPr/>
              <p:nvPr/>
            </p:nvSpPr>
            <p:spPr>
              <a:xfrm>
                <a:off x="3407689" y="2164524"/>
                <a:ext cx="2271043" cy="1188000"/>
              </a:xfrm>
              <a:prstGeom prst="roundRect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4EC9FC60-0165-5916-51C2-F65512AC4C40}"/>
                  </a:ext>
                </a:extLst>
              </p:cNvPr>
              <p:cNvGrpSpPr/>
              <p:nvPr/>
            </p:nvGrpSpPr>
            <p:grpSpPr>
              <a:xfrm>
                <a:off x="3350301" y="1990892"/>
                <a:ext cx="1562804" cy="324000"/>
                <a:chOff x="692942" y="2352802"/>
                <a:chExt cx="1562804" cy="324000"/>
              </a:xfrm>
            </p:grpSpPr>
            <p:sp>
              <p:nvSpPr>
                <p:cNvPr id="16" name="矩形: 圓角 15">
                  <a:extLst>
                    <a:ext uri="{FF2B5EF4-FFF2-40B4-BE49-F238E27FC236}">
                      <a16:creationId xmlns:a16="http://schemas.microsoft.com/office/drawing/2014/main" id="{C1635087-6C46-021A-0C53-61145BCAD2F5}"/>
                    </a:ext>
                  </a:extLst>
                </p:cNvPr>
                <p:cNvSpPr/>
                <p:nvPr/>
              </p:nvSpPr>
              <p:spPr>
                <a:xfrm>
                  <a:off x="808344" y="2352802"/>
                  <a:ext cx="1332000" cy="32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 dirty="0"/>
                </a:p>
              </p:txBody>
            </p:sp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AE9CB5EA-8FEF-6E20-2740-8CEFDA8C6960}"/>
                    </a:ext>
                  </a:extLst>
                </p:cNvPr>
                <p:cNvSpPr txBox="1"/>
                <p:nvPr/>
              </p:nvSpPr>
              <p:spPr>
                <a:xfrm>
                  <a:off x="692942" y="2360914"/>
                  <a:ext cx="15628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1400" b="1" dirty="0">
                      <a:solidFill>
                        <a:schemeClr val="bg1"/>
                      </a:solidFill>
                    </a:rPr>
                    <a:t>異常資料排除</a:t>
                  </a:r>
                </a:p>
              </p:txBody>
            </p:sp>
          </p:grpSp>
        </p:grp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FBFB77BC-CA3B-066E-4B80-8E6EDE54B30D}"/>
              </a:ext>
            </a:extLst>
          </p:cNvPr>
          <p:cNvGrpSpPr/>
          <p:nvPr/>
        </p:nvGrpSpPr>
        <p:grpSpPr>
          <a:xfrm>
            <a:off x="3188647" y="3642162"/>
            <a:ext cx="2490085" cy="1336432"/>
            <a:chOff x="3188647" y="4618748"/>
            <a:chExt cx="2490085" cy="1336432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0C3EC088-9CC5-4564-388C-A45EA0A45AF7}"/>
                </a:ext>
              </a:extLst>
            </p:cNvPr>
            <p:cNvSpPr/>
            <p:nvPr/>
          </p:nvSpPr>
          <p:spPr>
            <a:xfrm>
              <a:off x="3407689" y="4792380"/>
              <a:ext cx="2271043" cy="1162800"/>
            </a:xfrm>
            <a:prstGeom prst="round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9EAF839-56F1-4ADE-4EFE-70A4267456A2}"/>
                </a:ext>
              </a:extLst>
            </p:cNvPr>
            <p:cNvSpPr txBox="1"/>
            <p:nvPr/>
          </p:nvSpPr>
          <p:spPr>
            <a:xfrm>
              <a:off x="3188647" y="4962655"/>
              <a:ext cx="2450030" cy="92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27500" indent="-180000"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lang="zh-TW" altLang="en-US" sz="1300" dirty="0"/>
                <a:t>共 </a:t>
              </a:r>
              <a:r>
                <a:rPr lang="en-US" altLang="zh-TW" sz="1300" dirty="0"/>
                <a:t>459 </a:t>
              </a:r>
              <a:r>
                <a:rPr lang="zh-TW" altLang="en-US" sz="1300" dirty="0"/>
                <a:t>個衍生變數</a:t>
              </a:r>
              <a:endParaRPr lang="en-US" altLang="zh-TW" sz="1300" dirty="0"/>
            </a:p>
            <a:p>
              <a:pPr marL="427500" indent="-180000"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lang="zh-TW" altLang="en-US" sz="1300" dirty="0"/>
                <a:t>分為七大類別</a:t>
              </a:r>
              <a:r>
                <a:rPr lang="en-US" altLang="zh-TW" sz="1600" dirty="0"/>
                <a:t/>
              </a:r>
              <a:br>
                <a:rPr lang="en-US" altLang="zh-TW" sz="1600" dirty="0"/>
              </a:br>
              <a:r>
                <a:rPr lang="en-US" altLang="zh-TW" sz="12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zh-TW" altLang="en-US" sz="1200" dirty="0">
                  <a:solidFill>
                    <a:schemeClr val="bg2">
                      <a:lumMod val="50000"/>
                    </a:schemeClr>
                  </a:solidFill>
                </a:rPr>
                <a:t>基本、排隊、用餐、外帶、點餐、時間、外部資訊</a:t>
              </a:r>
              <a:r>
                <a:rPr lang="en-US" altLang="zh-TW" sz="12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en-US" altLang="zh-TW" sz="1300" dirty="0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DE1626D-B552-681D-4660-0B82126DB028}"/>
                </a:ext>
              </a:extLst>
            </p:cNvPr>
            <p:cNvGrpSpPr/>
            <p:nvPr/>
          </p:nvGrpSpPr>
          <p:grpSpPr>
            <a:xfrm>
              <a:off x="3350301" y="4618748"/>
              <a:ext cx="1562804" cy="324000"/>
              <a:chOff x="692942" y="2352802"/>
              <a:chExt cx="1562804" cy="324000"/>
            </a:xfrm>
          </p:grpSpPr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52234354-A523-3FEF-4A42-E2444A2A1F61}"/>
                  </a:ext>
                </a:extLst>
              </p:cNvPr>
              <p:cNvSpPr/>
              <p:nvPr/>
            </p:nvSpPr>
            <p:spPr>
              <a:xfrm>
                <a:off x="808344" y="2352802"/>
                <a:ext cx="1332000" cy="324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23960D9C-75A5-9B20-7E14-7C94CD28B6C4}"/>
                  </a:ext>
                </a:extLst>
              </p:cNvPr>
              <p:cNvSpPr txBox="1"/>
              <p:nvPr/>
            </p:nvSpPr>
            <p:spPr>
              <a:xfrm>
                <a:off x="692942" y="2360914"/>
                <a:ext cx="15628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bg1"/>
                    </a:solidFill>
                  </a:rPr>
                  <a:t>衍生變數建立</a:t>
                </a:r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5B3F235-61AE-5D76-2897-943DCB50C342}"/>
              </a:ext>
            </a:extLst>
          </p:cNvPr>
          <p:cNvGrpSpPr/>
          <p:nvPr/>
        </p:nvGrpSpPr>
        <p:grpSpPr>
          <a:xfrm>
            <a:off x="3188647" y="5218536"/>
            <a:ext cx="2490085" cy="929632"/>
            <a:chOff x="3188647" y="6262145"/>
            <a:chExt cx="2490085" cy="929632"/>
          </a:xfrm>
        </p:grpSpPr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DAA74F0C-6425-7917-44E1-1866D8D56876}"/>
                </a:ext>
              </a:extLst>
            </p:cNvPr>
            <p:cNvSpPr/>
            <p:nvPr/>
          </p:nvSpPr>
          <p:spPr>
            <a:xfrm>
              <a:off x="3407689" y="6435777"/>
              <a:ext cx="2271043" cy="756000"/>
            </a:xfrm>
            <a:prstGeom prst="round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809D5732-8C82-8E87-35D0-31939C47BA11}"/>
                </a:ext>
              </a:extLst>
            </p:cNvPr>
            <p:cNvSpPr txBox="1"/>
            <p:nvPr/>
          </p:nvSpPr>
          <p:spPr>
            <a:xfrm>
              <a:off x="3188647" y="6606052"/>
              <a:ext cx="2450030" cy="514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27500" indent="-180000"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lang="zh-TW" altLang="en-US" sz="1300" dirty="0"/>
                <a:t>遺失值補值</a:t>
              </a:r>
              <a:endParaRPr lang="en-US" altLang="zh-TW" sz="1300" dirty="0"/>
            </a:p>
            <a:p>
              <a:pPr marL="427500" indent="-180000"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lang="zh-TW" altLang="en-US" sz="1300" dirty="0"/>
                <a:t>資料型態調整</a:t>
              </a:r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A7713584-463F-A8ED-64C0-FE5D17CEF1F3}"/>
                </a:ext>
              </a:extLst>
            </p:cNvPr>
            <p:cNvGrpSpPr/>
            <p:nvPr/>
          </p:nvGrpSpPr>
          <p:grpSpPr>
            <a:xfrm>
              <a:off x="3350301" y="6262145"/>
              <a:ext cx="1562804" cy="324000"/>
              <a:chOff x="692942" y="2352802"/>
              <a:chExt cx="1562804" cy="324000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5A150E8F-6C41-19F5-EBCB-2E9FC5230857}"/>
                  </a:ext>
                </a:extLst>
              </p:cNvPr>
              <p:cNvSpPr/>
              <p:nvPr/>
            </p:nvSpPr>
            <p:spPr>
              <a:xfrm>
                <a:off x="808344" y="2352802"/>
                <a:ext cx="1332000" cy="324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4D132072-D616-1953-A00F-B3C3D37E6EC5}"/>
                  </a:ext>
                </a:extLst>
              </p:cNvPr>
              <p:cNvSpPr txBox="1"/>
              <p:nvPr/>
            </p:nvSpPr>
            <p:spPr>
              <a:xfrm>
                <a:off x="692942" y="2360914"/>
                <a:ext cx="15628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bg1"/>
                    </a:solidFill>
                  </a:rPr>
                  <a:t>資料預處理</a:t>
                </a: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8665926-AE88-F916-7225-5D26D066A078}"/>
              </a:ext>
            </a:extLst>
          </p:cNvPr>
          <p:cNvSpPr/>
          <p:nvPr/>
        </p:nvSpPr>
        <p:spPr>
          <a:xfrm>
            <a:off x="6010691" y="1775026"/>
            <a:ext cx="2664000" cy="4860267"/>
          </a:xfrm>
          <a:prstGeom prst="rect">
            <a:avLst/>
          </a:prstGeom>
          <a:solidFill>
            <a:schemeClr val="accent4">
              <a:lumMod val="20000"/>
              <a:lumOff val="8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CE10CF09-7930-A90F-FAA5-6FAD164FA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270" y="1133337"/>
            <a:ext cx="532800" cy="532800"/>
          </a:xfrm>
          <a:prstGeom prst="rect">
            <a:avLst/>
          </a:prstGeom>
        </p:spPr>
      </p:pic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8831B12-DC81-69D4-999D-0A16CC4813BC}"/>
              </a:ext>
            </a:extLst>
          </p:cNvPr>
          <p:cNvSpPr/>
          <p:nvPr/>
        </p:nvSpPr>
        <p:spPr>
          <a:xfrm>
            <a:off x="9041043" y="4477149"/>
            <a:ext cx="2271043" cy="169200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745379-F841-C62F-AD91-DF4E325718B9}"/>
              </a:ext>
            </a:extLst>
          </p:cNvPr>
          <p:cNvGrpSpPr/>
          <p:nvPr/>
        </p:nvGrpSpPr>
        <p:grpSpPr>
          <a:xfrm>
            <a:off x="8983655" y="4303516"/>
            <a:ext cx="1562804" cy="324000"/>
            <a:chOff x="8983655" y="3781003"/>
            <a:chExt cx="1562804" cy="324000"/>
          </a:xfrm>
        </p:grpSpPr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4F5EBC25-309A-FE25-E7A1-52B182B78B15}"/>
                </a:ext>
              </a:extLst>
            </p:cNvPr>
            <p:cNvSpPr/>
            <p:nvPr/>
          </p:nvSpPr>
          <p:spPr>
            <a:xfrm>
              <a:off x="9099057" y="3781003"/>
              <a:ext cx="1332000" cy="324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11C74C3-24EA-F2D6-39EB-6D4A60F58161}"/>
                </a:ext>
              </a:extLst>
            </p:cNvPr>
            <p:cNvSpPr txBox="1"/>
            <p:nvPr/>
          </p:nvSpPr>
          <p:spPr>
            <a:xfrm>
              <a:off x="8983655" y="3797226"/>
              <a:ext cx="15628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1"/>
                  </a:solidFill>
                </a:rPr>
                <a:t>重要因子</a:t>
              </a:r>
            </a:p>
          </p:txBody>
        </p:sp>
      </p:grp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7F81D8CB-0C39-2DF8-10E9-5BC2DAECCF8F}"/>
              </a:ext>
            </a:extLst>
          </p:cNvPr>
          <p:cNvSpPr/>
          <p:nvPr/>
        </p:nvSpPr>
        <p:spPr>
          <a:xfrm>
            <a:off x="6235122" y="4514545"/>
            <a:ext cx="2271043" cy="1633623"/>
          </a:xfrm>
          <a:prstGeom prst="roundRect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AE212794-6644-804E-7AE3-A4E483642C8F}"/>
              </a:ext>
            </a:extLst>
          </p:cNvPr>
          <p:cNvGrpSpPr/>
          <p:nvPr/>
        </p:nvGrpSpPr>
        <p:grpSpPr>
          <a:xfrm>
            <a:off x="6238983" y="4340913"/>
            <a:ext cx="1722762" cy="324000"/>
            <a:chOff x="754191" y="2352802"/>
            <a:chExt cx="2022962" cy="324000"/>
          </a:xfrm>
        </p:grpSpPr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C4700839-5280-BD83-2E73-76D23D623C6D}"/>
                </a:ext>
              </a:extLst>
            </p:cNvPr>
            <p:cNvSpPr/>
            <p:nvPr/>
          </p:nvSpPr>
          <p:spPr>
            <a:xfrm>
              <a:off x="808344" y="2352802"/>
              <a:ext cx="1944000" cy="32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770D874A-FF0D-4615-90FC-DB9EAFAE3E6D}"/>
                </a:ext>
              </a:extLst>
            </p:cNvPr>
            <p:cNvSpPr txBox="1"/>
            <p:nvPr/>
          </p:nvSpPr>
          <p:spPr>
            <a:xfrm>
              <a:off x="754191" y="2360913"/>
              <a:ext cx="20229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1"/>
                  </a:solidFill>
                </a:rPr>
                <a:t>建模架構</a:t>
              </a:r>
              <a:endParaRPr lang="en-US" altLang="zh-TW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E0473D6C-6357-6A8A-4271-EFE1B830675C}"/>
              </a:ext>
            </a:extLst>
          </p:cNvPr>
          <p:cNvGrpSpPr/>
          <p:nvPr/>
        </p:nvGrpSpPr>
        <p:grpSpPr>
          <a:xfrm>
            <a:off x="8983655" y="2040587"/>
            <a:ext cx="2328431" cy="2122154"/>
            <a:chOff x="8983655" y="1991796"/>
            <a:chExt cx="2328431" cy="2122154"/>
          </a:xfrm>
        </p:grpSpPr>
        <p:sp>
          <p:nvSpPr>
            <p:cNvPr id="88" name="矩形: 圓角 87" descr="a">
              <a:extLst>
                <a:ext uri="{FF2B5EF4-FFF2-40B4-BE49-F238E27FC236}">
                  <a16:creationId xmlns:a16="http://schemas.microsoft.com/office/drawing/2014/main" id="{9ED3992F-314E-5E05-DD39-A9BF3F7B4119}"/>
                </a:ext>
              </a:extLst>
            </p:cNvPr>
            <p:cNvSpPr/>
            <p:nvPr/>
          </p:nvSpPr>
          <p:spPr>
            <a:xfrm>
              <a:off x="9041043" y="2165428"/>
              <a:ext cx="2271043" cy="1948522"/>
            </a:xfrm>
            <a:prstGeom prst="round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9" name="群組 88" descr="a">
              <a:extLst>
                <a:ext uri="{FF2B5EF4-FFF2-40B4-BE49-F238E27FC236}">
                  <a16:creationId xmlns:a16="http://schemas.microsoft.com/office/drawing/2014/main" id="{64DCE18C-2753-C9FA-2E56-3080A62BC365}"/>
                </a:ext>
              </a:extLst>
            </p:cNvPr>
            <p:cNvGrpSpPr/>
            <p:nvPr/>
          </p:nvGrpSpPr>
          <p:grpSpPr>
            <a:xfrm>
              <a:off x="8983655" y="1991796"/>
              <a:ext cx="1562804" cy="324000"/>
              <a:chOff x="692942" y="2352802"/>
              <a:chExt cx="1562804" cy="324000"/>
            </a:xfrm>
          </p:grpSpPr>
          <p:sp>
            <p:nvSpPr>
              <p:cNvPr id="90" name="矩形: 圓角 89">
                <a:extLst>
                  <a:ext uri="{FF2B5EF4-FFF2-40B4-BE49-F238E27FC236}">
                    <a16:creationId xmlns:a16="http://schemas.microsoft.com/office/drawing/2014/main" id="{F32DE475-9582-9B48-8C52-B8C74108EA77}"/>
                  </a:ext>
                </a:extLst>
              </p:cNvPr>
              <p:cNvSpPr/>
              <p:nvPr/>
            </p:nvSpPr>
            <p:spPr>
              <a:xfrm>
                <a:off x="808344" y="2352802"/>
                <a:ext cx="1332000" cy="3240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2DEEEB0-037F-9324-780E-ED86DDFA98FE}"/>
                  </a:ext>
                </a:extLst>
              </p:cNvPr>
              <p:cNvSpPr txBox="1"/>
              <p:nvPr/>
            </p:nvSpPr>
            <p:spPr>
              <a:xfrm>
                <a:off x="692942" y="2369025"/>
                <a:ext cx="15628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bg1"/>
                    </a:solidFill>
                  </a:rPr>
                  <a:t>準確率</a:t>
                </a:r>
              </a:p>
            </p:txBody>
          </p:sp>
        </p:grpSp>
      </p:grpSp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82FA3EA7-0C1F-002B-3E1C-FD32CDFCD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92038"/>
              </p:ext>
            </p:extLst>
          </p:nvPr>
        </p:nvGraphicFramePr>
        <p:xfrm>
          <a:off x="9238549" y="4657592"/>
          <a:ext cx="1876030" cy="14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6030">
                  <a:extLst>
                    <a:ext uri="{9D8B030D-6E8A-4147-A177-3AD203B41FA5}">
                      <a16:colId xmlns:a16="http://schemas.microsoft.com/office/drawing/2014/main" val="71231877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00" dirty="0">
                          <a:solidFill>
                            <a:srgbClr val="797E39"/>
                          </a:solidFill>
                        </a:rPr>
                        <a:t>現場排隊</a:t>
                      </a:r>
                      <a:r>
                        <a:rPr lang="zh-TW" altLang="en-US" sz="1300" b="1" dirty="0">
                          <a:solidFill>
                            <a:srgbClr val="797E39"/>
                          </a:solidFill>
                        </a:rPr>
                        <a:t>人數</a:t>
                      </a:r>
                      <a:r>
                        <a:rPr lang="en-US" altLang="zh-TW" sz="1300" dirty="0">
                          <a:solidFill>
                            <a:srgbClr val="797E39"/>
                          </a:solidFill>
                        </a:rPr>
                        <a:t>(</a:t>
                      </a:r>
                      <a:r>
                        <a:rPr lang="zh-TW" altLang="en-US" sz="1300" dirty="0">
                          <a:solidFill>
                            <a:srgbClr val="797E39"/>
                          </a:solidFill>
                        </a:rPr>
                        <a:t>未點餐</a:t>
                      </a:r>
                      <a:r>
                        <a:rPr lang="en-US" altLang="zh-TW" sz="1300" dirty="0">
                          <a:solidFill>
                            <a:srgbClr val="797E39"/>
                          </a:solidFill>
                        </a:rPr>
                        <a:t>)</a:t>
                      </a:r>
                      <a:endParaRPr lang="zh-TW" altLang="en-US" sz="1300" dirty="0">
                        <a:solidFill>
                          <a:srgbClr val="797E3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95848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00" dirty="0">
                          <a:solidFill>
                            <a:srgbClr val="797E39"/>
                          </a:solidFill>
                        </a:rPr>
                        <a:t>該組客人</a:t>
                      </a:r>
                      <a:r>
                        <a:rPr lang="zh-TW" altLang="en-US" sz="1300" b="1" dirty="0">
                          <a:solidFill>
                            <a:srgbClr val="797E39"/>
                          </a:solidFill>
                        </a:rPr>
                        <a:t>人數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609157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00" dirty="0">
                          <a:solidFill>
                            <a:srgbClr val="797E39"/>
                          </a:solidFill>
                        </a:rPr>
                        <a:t>現場排隊</a:t>
                      </a:r>
                      <a:r>
                        <a:rPr lang="zh-TW" altLang="en-US" sz="1300" b="1" dirty="0">
                          <a:solidFill>
                            <a:srgbClr val="797E39"/>
                          </a:solidFill>
                        </a:rPr>
                        <a:t>組數</a:t>
                      </a:r>
                      <a:r>
                        <a:rPr lang="en-US" altLang="zh-TW" sz="1300" dirty="0">
                          <a:solidFill>
                            <a:srgbClr val="797E39"/>
                          </a:solidFill>
                        </a:rPr>
                        <a:t>(</a:t>
                      </a:r>
                      <a:r>
                        <a:rPr lang="zh-TW" altLang="en-US" sz="1300" dirty="0">
                          <a:solidFill>
                            <a:srgbClr val="797E39"/>
                          </a:solidFill>
                        </a:rPr>
                        <a:t>未點餐</a:t>
                      </a:r>
                      <a:r>
                        <a:rPr lang="en-US" altLang="zh-TW" sz="1300" dirty="0">
                          <a:solidFill>
                            <a:srgbClr val="797E39"/>
                          </a:solidFill>
                        </a:rPr>
                        <a:t>)</a:t>
                      </a:r>
                      <a:endParaRPr lang="zh-TW" altLang="en-US" sz="1300" dirty="0">
                        <a:solidFill>
                          <a:srgbClr val="797E3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9485549"/>
                  </a:ext>
                </a:extLst>
              </a:tr>
            </a:tbl>
          </a:graphicData>
        </a:graphic>
      </p:graphicFrame>
      <p:grpSp>
        <p:nvGrpSpPr>
          <p:cNvPr id="95" name="群組 94">
            <a:extLst>
              <a:ext uri="{FF2B5EF4-FFF2-40B4-BE49-F238E27FC236}">
                <a16:creationId xmlns:a16="http://schemas.microsoft.com/office/drawing/2014/main" id="{298CF0B2-A947-9E84-0275-C96EC7E609D4}"/>
              </a:ext>
            </a:extLst>
          </p:cNvPr>
          <p:cNvGrpSpPr/>
          <p:nvPr/>
        </p:nvGrpSpPr>
        <p:grpSpPr>
          <a:xfrm>
            <a:off x="6235122" y="2040587"/>
            <a:ext cx="2271043" cy="2122154"/>
            <a:chOff x="6235122" y="1990892"/>
            <a:chExt cx="2271043" cy="2122154"/>
          </a:xfrm>
        </p:grpSpPr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9825767B-76D9-CE22-BCE3-724676E924D9}"/>
                </a:ext>
              </a:extLst>
            </p:cNvPr>
            <p:cNvSpPr/>
            <p:nvPr/>
          </p:nvSpPr>
          <p:spPr>
            <a:xfrm>
              <a:off x="6235122" y="2164523"/>
              <a:ext cx="2271043" cy="1948523"/>
            </a:xfrm>
            <a:prstGeom prst="roundRect">
              <a:avLst/>
            </a:pr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862ECF8D-67AC-8384-1904-E045CFDBCD89}"/>
                </a:ext>
              </a:extLst>
            </p:cNvPr>
            <p:cNvGrpSpPr/>
            <p:nvPr/>
          </p:nvGrpSpPr>
          <p:grpSpPr>
            <a:xfrm>
              <a:off x="6238983" y="1990892"/>
              <a:ext cx="2022962" cy="324000"/>
              <a:chOff x="754191" y="2352802"/>
              <a:chExt cx="2022962" cy="324000"/>
            </a:xfrm>
          </p:grpSpPr>
          <p:sp>
            <p:nvSpPr>
              <p:cNvPr id="74" name="矩形: 圓角 73">
                <a:extLst>
                  <a:ext uri="{FF2B5EF4-FFF2-40B4-BE49-F238E27FC236}">
                    <a16:creationId xmlns:a16="http://schemas.microsoft.com/office/drawing/2014/main" id="{5A87463F-3D46-D0AE-79D3-0DAE2875B48A}"/>
                  </a:ext>
                </a:extLst>
              </p:cNvPr>
              <p:cNvSpPr/>
              <p:nvPr/>
            </p:nvSpPr>
            <p:spPr>
              <a:xfrm>
                <a:off x="808344" y="2352802"/>
                <a:ext cx="1944000" cy="324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AFA5CF90-76DC-B51A-3FAA-D1F9A975C272}"/>
                  </a:ext>
                </a:extLst>
              </p:cNvPr>
              <p:cNvSpPr txBox="1"/>
              <p:nvPr/>
            </p:nvSpPr>
            <p:spPr>
              <a:xfrm>
                <a:off x="754191" y="2360913"/>
                <a:ext cx="20229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bg1"/>
                    </a:solidFill>
                  </a:rPr>
                  <a:t>資料切分</a:t>
                </a:r>
                <a:endParaRPr lang="en-US" altLang="zh-TW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439FFC9A-1BC2-2935-A581-C7B25EA2752C}"/>
                </a:ext>
              </a:extLst>
            </p:cNvPr>
            <p:cNvSpPr/>
            <p:nvPr/>
          </p:nvSpPr>
          <p:spPr>
            <a:xfrm rot="5400000">
              <a:off x="7185167" y="2013593"/>
              <a:ext cx="421345" cy="182694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A23A5EF-1FCD-C78E-F3BF-0709FB4295EB}"/>
                </a:ext>
              </a:extLst>
            </p:cNvPr>
            <p:cNvSpPr/>
            <p:nvPr/>
          </p:nvSpPr>
          <p:spPr>
            <a:xfrm>
              <a:off x="6260853" y="2407184"/>
              <a:ext cx="1737976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altLang="zh-TW" sz="1300" dirty="0">
                  <a:solidFill>
                    <a:schemeClr val="tx1"/>
                  </a:solidFill>
                </a:rPr>
                <a:t>2016</a:t>
              </a:r>
              <a:r>
                <a:rPr lang="zh-TW" altLang="en-US" sz="1300" dirty="0">
                  <a:solidFill>
                    <a:schemeClr val="tx1"/>
                  </a:solidFill>
                </a:rPr>
                <a:t> 年 </a:t>
              </a:r>
              <a:r>
                <a:rPr lang="en-US" altLang="zh-TW" sz="1300" dirty="0">
                  <a:solidFill>
                    <a:schemeClr val="tx1"/>
                  </a:solidFill>
                </a:rPr>
                <a:t>~</a:t>
              </a:r>
              <a:r>
                <a:rPr lang="zh-TW" altLang="en-US" sz="1300" dirty="0">
                  <a:solidFill>
                    <a:schemeClr val="tx1"/>
                  </a:solidFill>
                </a:rPr>
                <a:t> </a:t>
              </a:r>
              <a:r>
                <a:rPr lang="en-US" altLang="zh-TW" sz="1300" dirty="0">
                  <a:solidFill>
                    <a:schemeClr val="tx1"/>
                  </a:solidFill>
                </a:rPr>
                <a:t>2017</a:t>
              </a:r>
              <a:r>
                <a:rPr lang="zh-TW" altLang="en-US" sz="1300" dirty="0">
                  <a:solidFill>
                    <a:schemeClr val="tx1"/>
                  </a:solidFill>
                </a:rPr>
                <a:t> 年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AD23571-8D12-A291-EE4C-A5336A65DC5A}"/>
                </a:ext>
              </a:extLst>
            </p:cNvPr>
            <p:cNvSpPr/>
            <p:nvPr/>
          </p:nvSpPr>
          <p:spPr>
            <a:xfrm>
              <a:off x="6785300" y="2701681"/>
              <a:ext cx="644728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100" dirty="0">
                  <a:solidFill>
                    <a:schemeClr val="tx1"/>
                  </a:solidFill>
                </a:rPr>
                <a:t>訓練</a:t>
              </a:r>
              <a:endParaRPr lang="en-US" altLang="zh-TW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(80%)</a:t>
              </a:r>
              <a:endParaRPr lang="zh-TW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1435F8C-1E62-8BD2-C49E-43A23A8981CA}"/>
                </a:ext>
              </a:extLst>
            </p:cNvPr>
            <p:cNvSpPr/>
            <p:nvPr/>
          </p:nvSpPr>
          <p:spPr>
            <a:xfrm>
              <a:off x="7664942" y="2701681"/>
              <a:ext cx="644728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100" dirty="0">
                  <a:solidFill>
                    <a:schemeClr val="tx1"/>
                  </a:solidFill>
                </a:rPr>
                <a:t>驗證</a:t>
              </a:r>
              <a:endParaRPr lang="en-US" altLang="zh-TW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(20%)</a:t>
              </a:r>
              <a:endParaRPr lang="zh-TW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圓角 84">
              <a:extLst>
                <a:ext uri="{FF2B5EF4-FFF2-40B4-BE49-F238E27FC236}">
                  <a16:creationId xmlns:a16="http://schemas.microsoft.com/office/drawing/2014/main" id="{CB2568B3-0535-D7E2-33DD-F0F0BAAD1D00}"/>
                </a:ext>
              </a:extLst>
            </p:cNvPr>
            <p:cNvSpPr/>
            <p:nvPr/>
          </p:nvSpPr>
          <p:spPr>
            <a:xfrm rot="5400000">
              <a:off x="7185167" y="2848880"/>
              <a:ext cx="421345" cy="182694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6935062-90FC-F859-E95A-E77D62207E25}"/>
                </a:ext>
              </a:extLst>
            </p:cNvPr>
            <p:cNvSpPr/>
            <p:nvPr/>
          </p:nvSpPr>
          <p:spPr>
            <a:xfrm>
              <a:off x="7149618" y="362385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/>
                  </a:solidFill>
                </a:rPr>
                <a:t>測試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2B771249-286E-668B-1B4C-DDABF9B3F8D4}"/>
                </a:ext>
              </a:extLst>
            </p:cNvPr>
            <p:cNvSpPr/>
            <p:nvPr/>
          </p:nvSpPr>
          <p:spPr>
            <a:xfrm>
              <a:off x="7668317" y="2716463"/>
              <a:ext cx="36000" cy="421200"/>
            </a:xfrm>
            <a:prstGeom prst="rect">
              <a:avLst/>
            </a:prstGeom>
            <a:solidFill>
              <a:srgbClr val="F9F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55CB74E-61CE-6D54-2E6E-2BDA7A0857F3}"/>
                </a:ext>
              </a:extLst>
            </p:cNvPr>
            <p:cNvSpPr/>
            <p:nvPr/>
          </p:nvSpPr>
          <p:spPr>
            <a:xfrm>
              <a:off x="6260853" y="3213474"/>
              <a:ext cx="833883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altLang="zh-TW" sz="1300" dirty="0">
                  <a:solidFill>
                    <a:schemeClr val="tx1"/>
                  </a:solidFill>
                </a:rPr>
                <a:t>2018 </a:t>
              </a:r>
              <a:r>
                <a:rPr lang="zh-TW" altLang="en-US" sz="1300" dirty="0">
                  <a:solidFill>
                    <a:schemeClr val="tx1"/>
                  </a:solidFill>
                </a:rPr>
                <a:t>年</a:t>
              </a:r>
            </a:p>
          </p:txBody>
        </p:sp>
      </p:grpSp>
      <p:pic>
        <p:nvPicPr>
          <p:cNvPr id="29" name="圖片 28">
            <a:extLst>
              <a:ext uri="{FF2B5EF4-FFF2-40B4-BE49-F238E27FC236}">
                <a16:creationId xmlns:a16="http://schemas.microsoft.com/office/drawing/2014/main" id="{34FBC7DE-7BB1-EC74-971B-EDF2D84F4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782" y="4713662"/>
            <a:ext cx="1960113" cy="132617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" name="Freeform 11"/>
          <p:cNvSpPr>
            <a:spLocks noChangeAspect="1" noEditPoints="1"/>
          </p:cNvSpPr>
          <p:nvPr/>
        </p:nvSpPr>
        <p:spPr bwMode="auto">
          <a:xfrm>
            <a:off x="9200655" y="2565720"/>
            <a:ext cx="432000" cy="432000"/>
          </a:xfrm>
          <a:prstGeom prst="ellipse">
            <a:avLst/>
          </a:prstGeom>
          <a:solidFill>
            <a:srgbClr val="797E3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id-ID" sz="2400">
              <a:solidFill>
                <a:prstClr val="black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+mn-lt"/>
            </a:endParaRPr>
          </a:p>
        </p:txBody>
      </p:sp>
      <p:grpSp>
        <p:nvGrpSpPr>
          <p:cNvPr id="109" name="组合 71"/>
          <p:cNvGrpSpPr>
            <a:grpSpLocks noChangeAspect="1"/>
          </p:cNvGrpSpPr>
          <p:nvPr/>
        </p:nvGrpSpPr>
        <p:grpSpPr>
          <a:xfrm>
            <a:off x="9286561" y="2673720"/>
            <a:ext cx="260188" cy="216000"/>
            <a:chOff x="3132963" y="3140191"/>
            <a:chExt cx="645573" cy="535933"/>
          </a:xfrm>
          <a:solidFill>
            <a:sysClr val="window" lastClr="FFFFFF"/>
          </a:solidFill>
        </p:grpSpPr>
        <p:sp>
          <p:nvSpPr>
            <p:cNvPr id="110" name="Freeform 226"/>
            <p:cNvSpPr>
              <a:spLocks/>
            </p:cNvSpPr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11" name="Freeform 227"/>
            <p:cNvSpPr>
              <a:spLocks/>
            </p:cNvSpPr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12" name="Freeform 228"/>
            <p:cNvSpPr>
              <a:spLocks/>
            </p:cNvSpPr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13" name="Freeform 229"/>
            <p:cNvSpPr>
              <a:spLocks/>
            </p:cNvSpPr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14" name="Freeform 230"/>
            <p:cNvSpPr>
              <a:spLocks/>
            </p:cNvSpPr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115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  <p:sp>
        <p:nvSpPr>
          <p:cNvPr id="116" name="TextBox 18">
            <a:extLst>
              <a:ext uri="{FF2B5EF4-FFF2-40B4-BE49-F238E27FC236}">
                <a16:creationId xmlns:a16="http://schemas.microsoft.com/office/drawing/2014/main" id="{C8F02D76-E533-496C-95E6-CE0B6FDA0F91}"/>
              </a:ext>
            </a:extLst>
          </p:cNvPr>
          <p:cNvSpPr txBox="1"/>
          <p:nvPr/>
        </p:nvSpPr>
        <p:spPr>
          <a:xfrm flipH="1">
            <a:off x="9604137" y="262794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TW" altLang="en-US" sz="1400" b="1" spc="1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預測誤差</a:t>
            </a:r>
            <a:r>
              <a:rPr lang="en-US" altLang="zh-TW" sz="1400" b="1" spc="1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400" b="1" spc="1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分鐘</a:t>
            </a:r>
            <a:r>
              <a:rPr lang="en-US" altLang="zh-TW" sz="1400" b="1" spc="1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en-US" sz="1400" b="1" spc="100" dirty="0">
              <a:solidFill>
                <a:srgbClr val="E7E6E6">
                  <a:lumMod val="50000"/>
                </a:srgb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107" y="3059945"/>
            <a:ext cx="2265714" cy="8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F79CA50-0A93-8651-D923-FC5E6BAB3925}"/>
              </a:ext>
            </a:extLst>
          </p:cNvPr>
          <p:cNvSpPr/>
          <p:nvPr/>
        </p:nvSpPr>
        <p:spPr>
          <a:xfrm>
            <a:off x="988208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資料說明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BAFF1D2-416D-49EF-F4D9-2934EB490C07}"/>
              </a:ext>
            </a:extLst>
          </p:cNvPr>
          <p:cNvSpPr txBox="1"/>
          <p:nvPr/>
        </p:nvSpPr>
        <p:spPr>
          <a:xfrm>
            <a:off x="4145501" y="314306"/>
            <a:ext cx="6917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spc="100" dirty="0">
                <a:solidFill>
                  <a:schemeClr val="tx2">
                    <a:lumMod val="75000"/>
                  </a:schemeClr>
                </a:solidFill>
              </a:rPr>
              <a:t>除企業內部數據外，另蒐集五大類外部開放數據</a:t>
            </a:r>
          </a:p>
        </p:txBody>
      </p:sp>
      <p:sp>
        <p:nvSpPr>
          <p:cNvPr id="39" name="投影片編號版面配置區 38">
            <a:extLst>
              <a:ext uri="{FF2B5EF4-FFF2-40B4-BE49-F238E27FC236}">
                <a16:creationId xmlns:a16="http://schemas.microsoft.com/office/drawing/2014/main" id="{F737CB30-2BE3-AF93-9833-C8A063FFF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57BFC76-2333-D7D4-3762-82C2C9854DA5}"/>
              </a:ext>
            </a:extLst>
          </p:cNvPr>
          <p:cNvSpPr txBox="1"/>
          <p:nvPr/>
        </p:nvSpPr>
        <p:spPr>
          <a:xfrm>
            <a:off x="2531018" y="4716814"/>
            <a:ext cx="259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600" b="1" i="0" u="none" strike="noStrike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氣象相關數據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107F8A-14ED-5D71-DC00-1AAF8225617E}"/>
              </a:ext>
            </a:extLst>
          </p:cNvPr>
          <p:cNvSpPr txBox="1"/>
          <p:nvPr/>
        </p:nvSpPr>
        <p:spPr>
          <a:xfrm>
            <a:off x="2531018" y="5054932"/>
            <a:ext cx="4411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氣溫、降雨量、氣壓、風速、颱風等級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88EF970-1DF6-8D73-655F-F8F18A997ACE}"/>
              </a:ext>
            </a:extLst>
          </p:cNvPr>
          <p:cNvSpPr/>
          <p:nvPr/>
        </p:nvSpPr>
        <p:spPr>
          <a:xfrm>
            <a:off x="1602046" y="4594782"/>
            <a:ext cx="864000" cy="8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6C29957-1A15-F089-D591-B60BF14E2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14" y="4770957"/>
            <a:ext cx="576000" cy="576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2698CBC-8E71-9CA2-3FC8-2425B4456F7D}"/>
              </a:ext>
            </a:extLst>
          </p:cNvPr>
          <p:cNvSpPr txBox="1"/>
          <p:nvPr/>
        </p:nvSpPr>
        <p:spPr>
          <a:xfrm>
            <a:off x="2531018" y="3745900"/>
            <a:ext cx="259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600" b="1" i="0" u="none" strike="noStrike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TW" altLang="en-US" dirty="0"/>
              <a:t>人流相關數據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BB8035-758A-BA2C-66A5-55B65754F160}"/>
              </a:ext>
            </a:extLst>
          </p:cNvPr>
          <p:cNvSpPr txBox="1"/>
          <p:nvPr/>
        </p:nvSpPr>
        <p:spPr>
          <a:xfrm>
            <a:off x="2531018" y="4084018"/>
            <a:ext cx="4411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捷運站出入人流、外國旅客入境資訊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8D1010A-A9A7-39E3-29B6-BD360DC1E5D1}"/>
              </a:ext>
            </a:extLst>
          </p:cNvPr>
          <p:cNvSpPr/>
          <p:nvPr/>
        </p:nvSpPr>
        <p:spPr>
          <a:xfrm>
            <a:off x="1602046" y="3623868"/>
            <a:ext cx="864000" cy="8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4F561AF-6D28-21C1-0DF8-26DD5DF4B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14" y="3765767"/>
            <a:ext cx="576000" cy="576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3AA4FD-27DC-9290-FF52-D483188C89F6}"/>
              </a:ext>
            </a:extLst>
          </p:cNvPr>
          <p:cNvSpPr txBox="1"/>
          <p:nvPr/>
        </p:nvSpPr>
        <p:spPr>
          <a:xfrm>
            <a:off x="7760190" y="4716814"/>
            <a:ext cx="3112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600" b="1" i="0" u="none" strike="noStrike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消費者物價指數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5A63D49-B6D5-B297-37DB-D0EEE3D2293A}"/>
              </a:ext>
            </a:extLst>
          </p:cNvPr>
          <p:cNvSpPr txBox="1"/>
          <p:nvPr/>
        </p:nvSpPr>
        <p:spPr>
          <a:xfrm>
            <a:off x="7760191" y="5054932"/>
            <a:ext cx="2929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台北市消費者物價指數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E7E9E1B2-ED65-49FC-FE42-DF477E80BDC7}"/>
              </a:ext>
            </a:extLst>
          </p:cNvPr>
          <p:cNvSpPr/>
          <p:nvPr/>
        </p:nvSpPr>
        <p:spPr>
          <a:xfrm>
            <a:off x="6831218" y="4594782"/>
            <a:ext cx="864000" cy="8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90862225-C08C-B92A-D88F-D58C2A2543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30" y="4741381"/>
            <a:ext cx="576000" cy="57600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6D7462-621E-4EA6-259E-4C27F1A0D784}"/>
              </a:ext>
            </a:extLst>
          </p:cNvPr>
          <p:cNvSpPr txBox="1"/>
          <p:nvPr/>
        </p:nvSpPr>
        <p:spPr>
          <a:xfrm>
            <a:off x="7760190" y="3745900"/>
            <a:ext cx="2591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 i="0" u="none" strike="noStrike">
                <a:solidFill>
                  <a:schemeClr val="accent3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TW" altLang="en-US" sz="1600" dirty="0">
                <a:solidFill>
                  <a:schemeClr val="accent1"/>
                </a:solidFill>
              </a:rPr>
              <a:t>網路搜尋量數據 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483B6F1-7140-627D-8CD0-22048E8F8ED5}"/>
              </a:ext>
            </a:extLst>
          </p:cNvPr>
          <p:cNvSpPr txBox="1"/>
          <p:nvPr/>
        </p:nvSpPr>
        <p:spPr>
          <a:xfrm>
            <a:off x="7760190" y="4084018"/>
            <a:ext cx="311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鼎泰豐的 </a:t>
            </a:r>
            <a:r>
              <a:rPr lang="en-US" altLang="zh-TW" dirty="0"/>
              <a:t>Google</a:t>
            </a:r>
            <a:r>
              <a:rPr lang="zh-TW" altLang="en-US" dirty="0"/>
              <a:t> 搜尋趨勢</a:t>
            </a: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75B596B7-13C2-AF47-037A-AD1BE9E33ADC}"/>
              </a:ext>
            </a:extLst>
          </p:cNvPr>
          <p:cNvSpPr/>
          <p:nvPr/>
        </p:nvSpPr>
        <p:spPr>
          <a:xfrm>
            <a:off x="6831218" y="3623868"/>
            <a:ext cx="864000" cy="8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88A88C09-9061-2EEF-314A-2A7DA9274A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18" y="3771560"/>
            <a:ext cx="576000" cy="576000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4772AE8A-EAB4-91A6-B4C3-AB73238DBAC0}"/>
              </a:ext>
            </a:extLst>
          </p:cNvPr>
          <p:cNvSpPr txBox="1"/>
          <p:nvPr/>
        </p:nvSpPr>
        <p:spPr>
          <a:xfrm>
            <a:off x="2531018" y="5687727"/>
            <a:ext cx="259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600" b="1" i="0" u="none" strike="noStrike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TW" altLang="en-US" dirty="0"/>
              <a:t>節假日相關數據 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4526DC2-6EB9-DABF-E041-05C594317658}"/>
              </a:ext>
            </a:extLst>
          </p:cNvPr>
          <p:cNvSpPr txBox="1"/>
          <p:nvPr/>
        </p:nvSpPr>
        <p:spPr>
          <a:xfrm>
            <a:off x="2531018" y="6025845"/>
            <a:ext cx="6249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臺灣國定假日、各級學校寒暑假、颱風停班停課、中國</a:t>
            </a:r>
            <a:r>
              <a:rPr lang="en-US" altLang="zh-TW" dirty="0"/>
              <a:t>/</a:t>
            </a:r>
            <a:r>
              <a:rPr lang="zh-TW" altLang="en-US" dirty="0"/>
              <a:t>日本</a:t>
            </a:r>
            <a:r>
              <a:rPr lang="en-US" altLang="zh-TW" dirty="0"/>
              <a:t>/</a:t>
            </a:r>
            <a:r>
              <a:rPr lang="zh-TW" altLang="en-US" dirty="0"/>
              <a:t>美國假日資訊</a:t>
            </a: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AC34F1EE-6FCB-0B96-07D5-38BB06ADCEB2}"/>
              </a:ext>
            </a:extLst>
          </p:cNvPr>
          <p:cNvSpPr/>
          <p:nvPr/>
        </p:nvSpPr>
        <p:spPr>
          <a:xfrm>
            <a:off x="1602046" y="5565695"/>
            <a:ext cx="864000" cy="8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DF35C22C-9611-4EB1-C921-B2E53A64F9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14" y="5710137"/>
            <a:ext cx="576000" cy="576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A46EB636-9CBF-17B3-1A30-31CDD5F9B806}"/>
              </a:ext>
            </a:extLst>
          </p:cNvPr>
          <p:cNvSpPr txBox="1"/>
          <p:nvPr/>
        </p:nvSpPr>
        <p:spPr>
          <a:xfrm>
            <a:off x="7760190" y="2363506"/>
            <a:ext cx="259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600" b="1" i="0" u="none" strike="noStrik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排隊相關數據 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0DB1492-A5E6-EC40-3461-C82AA6E960E3}"/>
              </a:ext>
            </a:extLst>
          </p:cNvPr>
          <p:cNvSpPr txBox="1"/>
          <p:nvPr/>
        </p:nvSpPr>
        <p:spPr>
          <a:xfrm>
            <a:off x="7760190" y="2701624"/>
            <a:ext cx="311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排隊模式、排隊人數等資訊</a:t>
            </a:r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E9DFBA57-2162-BA7E-F17F-7BF684DF926F}"/>
              </a:ext>
            </a:extLst>
          </p:cNvPr>
          <p:cNvSpPr/>
          <p:nvPr/>
        </p:nvSpPr>
        <p:spPr>
          <a:xfrm>
            <a:off x="6831218" y="2250618"/>
            <a:ext cx="864000" cy="86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B5F1B2C2-1266-1135-B687-6D0A2C1E93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18" y="2413624"/>
            <a:ext cx="576000" cy="57600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5B1CEF3A-C4EC-4CEB-8DE0-1B8C3A1A88FF}"/>
              </a:ext>
            </a:extLst>
          </p:cNvPr>
          <p:cNvSpPr txBox="1"/>
          <p:nvPr/>
        </p:nvSpPr>
        <p:spPr>
          <a:xfrm>
            <a:off x="2531018" y="1310297"/>
            <a:ext cx="2591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rPr>
              <a:t>內用</a:t>
            </a:r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相關數據 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FC96BF0-907A-3217-3D73-0A0248CCDBDC}"/>
              </a:ext>
            </a:extLst>
          </p:cNvPr>
          <p:cNvSpPr txBox="1"/>
          <p:nvPr/>
        </p:nvSpPr>
        <p:spPr>
          <a:xfrm>
            <a:off x="2531018" y="1620983"/>
            <a:ext cx="381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000000"/>
                </a:solidFill>
                <a:latin typeface="+mj-ea"/>
                <a:ea typeface="+mj-ea"/>
              </a:rPr>
              <a:t>用餐人數、點餐時間、桌號、加點次數、離席時間等資訊</a:t>
            </a: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4A3A642F-B8B7-CE7F-6298-B2879DEB7AD0}"/>
              </a:ext>
            </a:extLst>
          </p:cNvPr>
          <p:cNvSpPr/>
          <p:nvPr/>
        </p:nvSpPr>
        <p:spPr>
          <a:xfrm>
            <a:off x="1602046" y="1279705"/>
            <a:ext cx="864000" cy="86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11ADBE3E-B19F-1CB7-0B27-33299D20F9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16" y="1397169"/>
            <a:ext cx="576000" cy="576000"/>
          </a:xfrm>
          <a:prstGeom prst="rect">
            <a:avLst/>
          </a:prstGeom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EA9AEDF4-2D71-1F4D-E3A1-4EB74394CEF1}"/>
              </a:ext>
            </a:extLst>
          </p:cNvPr>
          <p:cNvSpPr txBox="1"/>
          <p:nvPr/>
        </p:nvSpPr>
        <p:spPr>
          <a:xfrm>
            <a:off x="7760190" y="1396022"/>
            <a:ext cx="259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600" b="1" i="0" u="none" strike="noStrik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TW" altLang="en-US" dirty="0"/>
              <a:t>餐點相關數據 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A05486E-01A4-496B-2378-92426A14BE0D}"/>
              </a:ext>
            </a:extLst>
          </p:cNvPr>
          <p:cNvSpPr txBox="1"/>
          <p:nvPr/>
        </p:nvSpPr>
        <p:spPr>
          <a:xfrm>
            <a:off x="7760190" y="1706708"/>
            <a:ext cx="381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點餐時間、餐點編號、餐點數量、出餐時間等資訊</a:t>
            </a: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55DC05DC-7542-AE8C-C9E8-8E979278B091}"/>
              </a:ext>
            </a:extLst>
          </p:cNvPr>
          <p:cNvSpPr/>
          <p:nvPr/>
        </p:nvSpPr>
        <p:spPr>
          <a:xfrm>
            <a:off x="6831218" y="1279705"/>
            <a:ext cx="864000" cy="86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4FFCB223-9C18-9CC6-EAAA-2B1CDDF7C2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18" y="1387631"/>
            <a:ext cx="720000" cy="720000"/>
          </a:xfrm>
          <a:prstGeom prst="rect">
            <a:avLst/>
          </a:prstGeom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C2F69448-CB07-5028-20F7-E19513A78FDB}"/>
              </a:ext>
            </a:extLst>
          </p:cNvPr>
          <p:cNvSpPr txBox="1"/>
          <p:nvPr/>
        </p:nvSpPr>
        <p:spPr>
          <a:xfrm>
            <a:off x="2531018" y="2363506"/>
            <a:ext cx="259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600" b="1" i="0" u="none" strike="noStrik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TW" altLang="en-US" dirty="0"/>
              <a:t>外帶相關數據 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91CE974-0B88-3123-C59A-2801132347F9}"/>
              </a:ext>
            </a:extLst>
          </p:cNvPr>
          <p:cNvSpPr txBox="1"/>
          <p:nvPr/>
        </p:nvSpPr>
        <p:spPr>
          <a:xfrm>
            <a:off x="2531018" y="2701624"/>
            <a:ext cx="3679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120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點餐時間、加點次數、出餐時間等資訊</a:t>
            </a: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95EF4E73-97F2-C63E-82A0-53CE9AC8443D}"/>
              </a:ext>
            </a:extLst>
          </p:cNvPr>
          <p:cNvSpPr/>
          <p:nvPr/>
        </p:nvSpPr>
        <p:spPr>
          <a:xfrm>
            <a:off x="1602046" y="2250618"/>
            <a:ext cx="864000" cy="86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076C261A-AF3E-73CD-3178-71C260D161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34" y="2413624"/>
            <a:ext cx="576000" cy="576000"/>
          </a:xfrm>
          <a:prstGeom prst="rect">
            <a:avLst/>
          </a:prstGeom>
        </p:spPr>
      </p:pic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3B372C93-46BE-5D0C-8F2D-F39076593B43}"/>
              </a:ext>
            </a:extLst>
          </p:cNvPr>
          <p:cNvSpPr/>
          <p:nvPr/>
        </p:nvSpPr>
        <p:spPr>
          <a:xfrm>
            <a:off x="770378" y="1269354"/>
            <a:ext cx="402556" cy="1848951"/>
          </a:xfrm>
          <a:prstGeom prst="roundRect">
            <a:avLst>
              <a:gd name="adj" fmla="val 50000"/>
            </a:avLst>
          </a:prstGeom>
          <a:solidFill>
            <a:srgbClr val="CA9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企業內部數據</a:t>
            </a: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1D86499B-9067-A9D3-8E50-A5676D1C9569}"/>
              </a:ext>
            </a:extLst>
          </p:cNvPr>
          <p:cNvSpPr/>
          <p:nvPr/>
        </p:nvSpPr>
        <p:spPr>
          <a:xfrm>
            <a:off x="770378" y="3648292"/>
            <a:ext cx="402556" cy="277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外部開放數據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A2F8DD8-6AFC-4A02-7667-BBC487C42770}"/>
              </a:ext>
            </a:extLst>
          </p:cNvPr>
          <p:cNvCxnSpPr>
            <a:cxnSpLocks/>
          </p:cNvCxnSpPr>
          <p:nvPr/>
        </p:nvCxnSpPr>
        <p:spPr>
          <a:xfrm>
            <a:off x="1412018" y="3389244"/>
            <a:ext cx="10188000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5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19D80BAC-2498-76DF-9C17-99921661CBF8}"/>
              </a:ext>
            </a:extLst>
          </p:cNvPr>
          <p:cNvSpPr/>
          <p:nvPr/>
        </p:nvSpPr>
        <p:spPr>
          <a:xfrm>
            <a:off x="988208" y="112555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zh-TW" altLang="en-US" sz="2800" b="1" spc="100" dirty="0">
                <a:solidFill>
                  <a:srgbClr val="FFFFFF">
                    <a:lumMod val="9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Heavy" panose="020F0902020204030203" pitchFamily="34" charset="0"/>
                <a:sym typeface="Source Han Sans K Medium" panose="020B0600000000000000" pitchFamily="34" charset="-128"/>
              </a:rPr>
              <a:t>資料處理</a:t>
            </a:r>
          </a:p>
        </p:txBody>
      </p:sp>
      <p:sp>
        <p:nvSpPr>
          <p:cNvPr id="70" name="Google Shape;6837;p73">
            <a:extLst>
              <a:ext uri="{FF2B5EF4-FFF2-40B4-BE49-F238E27FC236}">
                <a16:creationId xmlns:a16="http://schemas.microsoft.com/office/drawing/2014/main" id="{58654F4F-2273-5597-3421-F85CE2EE38B2}"/>
              </a:ext>
            </a:extLst>
          </p:cNvPr>
          <p:cNvSpPr/>
          <p:nvPr/>
        </p:nvSpPr>
        <p:spPr>
          <a:xfrm>
            <a:off x="-83975" y="4746149"/>
            <a:ext cx="623672" cy="1207722"/>
          </a:xfrm>
          <a:custGeom>
            <a:avLst/>
            <a:gdLst/>
            <a:ahLst/>
            <a:cxnLst/>
            <a:rect l="l" t="t" r="r" b="b"/>
            <a:pathLst>
              <a:path w="14992" h="26428" extrusionOk="0">
                <a:moveTo>
                  <a:pt x="31" y="0"/>
                </a:moveTo>
                <a:cubicBezTo>
                  <a:pt x="25" y="0"/>
                  <a:pt x="19" y="0"/>
                  <a:pt x="13" y="0"/>
                </a:cubicBezTo>
                <a:lnTo>
                  <a:pt x="0" y="0"/>
                </a:lnTo>
                <a:lnTo>
                  <a:pt x="0" y="26407"/>
                </a:lnTo>
                <a:lnTo>
                  <a:pt x="13" y="26427"/>
                </a:lnTo>
                <a:lnTo>
                  <a:pt x="14992" y="1860"/>
                </a:lnTo>
                <a:cubicBezTo>
                  <a:pt x="10391" y="663"/>
                  <a:pt x="5335" y="0"/>
                  <a:pt x="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6839;p73">
            <a:extLst>
              <a:ext uri="{FF2B5EF4-FFF2-40B4-BE49-F238E27FC236}">
                <a16:creationId xmlns:a16="http://schemas.microsoft.com/office/drawing/2014/main" id="{D696BCBB-7B37-95E6-9824-133C9C002E59}"/>
              </a:ext>
            </a:extLst>
          </p:cNvPr>
          <p:cNvSpPr/>
          <p:nvPr/>
        </p:nvSpPr>
        <p:spPr>
          <a:xfrm>
            <a:off x="3165555" y="5374316"/>
            <a:ext cx="2253600" cy="358595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kumimoji="1" lang="zh-TW" altLang="en-US" sz="1600" b="1" dirty="0">
                <a:solidFill>
                  <a:schemeClr val="bg1"/>
                </a:solidFill>
              </a:rPr>
              <a:t>資料預處理</a:t>
            </a:r>
          </a:p>
        </p:txBody>
      </p:sp>
      <p:cxnSp>
        <p:nvCxnSpPr>
          <p:cNvPr id="74" name="Google Shape;6840;p73">
            <a:extLst>
              <a:ext uri="{FF2B5EF4-FFF2-40B4-BE49-F238E27FC236}">
                <a16:creationId xmlns:a16="http://schemas.microsoft.com/office/drawing/2014/main" id="{10E09BCB-1EA5-250C-A7BD-7E145CCA1DD7}"/>
              </a:ext>
            </a:extLst>
          </p:cNvPr>
          <p:cNvCxnSpPr/>
          <p:nvPr/>
        </p:nvCxnSpPr>
        <p:spPr>
          <a:xfrm rot="10800000" flipH="1">
            <a:off x="-2254" y="5553584"/>
            <a:ext cx="3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6" name="Google Shape;6842;p73">
            <a:extLst>
              <a:ext uri="{FF2B5EF4-FFF2-40B4-BE49-F238E27FC236}">
                <a16:creationId xmlns:a16="http://schemas.microsoft.com/office/drawing/2014/main" id="{345079F3-C22B-16BC-EADB-44E03099DCD1}"/>
              </a:ext>
            </a:extLst>
          </p:cNvPr>
          <p:cNvSpPr/>
          <p:nvPr/>
        </p:nvSpPr>
        <p:spPr>
          <a:xfrm>
            <a:off x="-83931" y="3488506"/>
            <a:ext cx="1246010" cy="1205120"/>
          </a:xfrm>
          <a:custGeom>
            <a:avLst/>
            <a:gdLst/>
            <a:ahLst/>
            <a:cxnLst/>
            <a:rect l="l" t="t" r="r" b="b"/>
            <a:pathLst>
              <a:path w="29952" h="26371" extrusionOk="0">
                <a:moveTo>
                  <a:pt x="1" y="0"/>
                </a:moveTo>
                <a:lnTo>
                  <a:pt x="1" y="24234"/>
                </a:lnTo>
                <a:lnTo>
                  <a:pt x="14" y="24234"/>
                </a:lnTo>
                <a:cubicBezTo>
                  <a:pt x="14" y="24234"/>
                  <a:pt x="203" y="24229"/>
                  <a:pt x="558" y="24229"/>
                </a:cubicBezTo>
                <a:cubicBezTo>
                  <a:pt x="2473" y="24229"/>
                  <a:pt x="9215" y="24384"/>
                  <a:pt x="17213" y="26370"/>
                </a:cubicBezTo>
                <a:lnTo>
                  <a:pt x="29952" y="5713"/>
                </a:lnTo>
                <a:cubicBezTo>
                  <a:pt x="29952" y="5713"/>
                  <a:pt x="20827" y="0"/>
                  <a:pt x="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44;p73">
            <a:extLst>
              <a:ext uri="{FF2B5EF4-FFF2-40B4-BE49-F238E27FC236}">
                <a16:creationId xmlns:a16="http://schemas.microsoft.com/office/drawing/2014/main" id="{3BED8124-F468-37B8-ABA4-8A58C4C9AAAF}"/>
              </a:ext>
            </a:extLst>
          </p:cNvPr>
          <p:cNvSpPr/>
          <p:nvPr/>
        </p:nvSpPr>
        <p:spPr>
          <a:xfrm>
            <a:off x="3165553" y="3982182"/>
            <a:ext cx="2254404" cy="358552"/>
          </a:xfrm>
          <a:custGeom>
            <a:avLst/>
            <a:gdLst/>
            <a:ahLst/>
            <a:cxnLst/>
            <a:rect l="l" t="t" r="r" b="b"/>
            <a:pathLst>
              <a:path w="35124" h="7846" extrusionOk="0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衍生變數建立</a:t>
            </a:r>
          </a:p>
        </p:txBody>
      </p:sp>
      <p:cxnSp>
        <p:nvCxnSpPr>
          <p:cNvPr id="69" name="Google Shape;6845;p73">
            <a:extLst>
              <a:ext uri="{FF2B5EF4-FFF2-40B4-BE49-F238E27FC236}">
                <a16:creationId xmlns:a16="http://schemas.microsoft.com/office/drawing/2014/main" id="{D29E98CD-B025-259C-CD5B-C1528BC328CC}"/>
              </a:ext>
            </a:extLst>
          </p:cNvPr>
          <p:cNvCxnSpPr/>
          <p:nvPr/>
        </p:nvCxnSpPr>
        <p:spPr>
          <a:xfrm rot="10800000" flipH="1">
            <a:off x="950729" y="4161480"/>
            <a:ext cx="210723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2" name="Google Shape;6847;p73">
            <a:extLst>
              <a:ext uri="{FF2B5EF4-FFF2-40B4-BE49-F238E27FC236}">
                <a16:creationId xmlns:a16="http://schemas.microsoft.com/office/drawing/2014/main" id="{B50BAECD-3265-14E5-3ECA-115BEC312CD4}"/>
              </a:ext>
            </a:extLst>
          </p:cNvPr>
          <p:cNvSpPr/>
          <p:nvPr/>
        </p:nvSpPr>
        <p:spPr>
          <a:xfrm>
            <a:off x="-83931" y="2195901"/>
            <a:ext cx="1862106" cy="1399976"/>
          </a:xfrm>
          <a:custGeom>
            <a:avLst/>
            <a:gdLst/>
            <a:ahLst/>
            <a:cxnLst/>
            <a:rect l="l" t="t" r="r" b="b"/>
            <a:pathLst>
              <a:path w="44762" h="30635" extrusionOk="0">
                <a:moveTo>
                  <a:pt x="1" y="1"/>
                </a:moveTo>
                <a:lnTo>
                  <a:pt x="1" y="24648"/>
                </a:lnTo>
                <a:lnTo>
                  <a:pt x="14" y="24648"/>
                </a:lnTo>
                <a:cubicBezTo>
                  <a:pt x="5607" y="24648"/>
                  <a:pt x="18560" y="25130"/>
                  <a:pt x="31390" y="30635"/>
                </a:cubicBezTo>
                <a:lnTo>
                  <a:pt x="44761" y="10327"/>
                </a:lnTo>
                <a:cubicBezTo>
                  <a:pt x="44761" y="10327"/>
                  <a:pt x="27304" y="1"/>
                  <a:pt x="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849;p73">
            <a:extLst>
              <a:ext uri="{FF2B5EF4-FFF2-40B4-BE49-F238E27FC236}">
                <a16:creationId xmlns:a16="http://schemas.microsoft.com/office/drawing/2014/main" id="{731CF6D5-6CF0-A928-F978-73B1823012F3}"/>
              </a:ext>
            </a:extLst>
          </p:cNvPr>
          <p:cNvSpPr/>
          <p:nvPr/>
        </p:nvSpPr>
        <p:spPr>
          <a:xfrm>
            <a:off x="3185343" y="2486340"/>
            <a:ext cx="2254404" cy="358595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專案預測目標萃取</a:t>
            </a:r>
          </a:p>
        </p:txBody>
      </p:sp>
      <p:cxnSp>
        <p:nvCxnSpPr>
          <p:cNvPr id="65" name="Google Shape;6850;p73">
            <a:extLst>
              <a:ext uri="{FF2B5EF4-FFF2-40B4-BE49-F238E27FC236}">
                <a16:creationId xmlns:a16="http://schemas.microsoft.com/office/drawing/2014/main" id="{996FD02A-7547-85DA-4393-3FC270C38E79}"/>
              </a:ext>
            </a:extLst>
          </p:cNvPr>
          <p:cNvCxnSpPr/>
          <p:nvPr/>
        </p:nvCxnSpPr>
        <p:spPr>
          <a:xfrm rot="10800000" flipH="1">
            <a:off x="1648481" y="2665681"/>
            <a:ext cx="1429722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3" name="Google Shape;6852;p73">
            <a:extLst>
              <a:ext uri="{FF2B5EF4-FFF2-40B4-BE49-F238E27FC236}">
                <a16:creationId xmlns:a16="http://schemas.microsoft.com/office/drawing/2014/main" id="{738BCA70-F144-A85F-69F7-79E83D8D60F1}"/>
              </a:ext>
            </a:extLst>
          </p:cNvPr>
          <p:cNvSpPr/>
          <p:nvPr/>
        </p:nvSpPr>
        <p:spPr>
          <a:xfrm>
            <a:off x="-83931" y="819390"/>
            <a:ext cx="2609456" cy="1681205"/>
          </a:xfrm>
          <a:custGeom>
            <a:avLst/>
            <a:gdLst/>
            <a:ahLst/>
            <a:cxnLst/>
            <a:rect l="l" t="t" r="r" b="b"/>
            <a:pathLst>
              <a:path w="62727" h="36789" extrusionOk="0">
                <a:moveTo>
                  <a:pt x="1" y="1"/>
                </a:moveTo>
                <a:lnTo>
                  <a:pt x="1" y="25976"/>
                </a:lnTo>
                <a:lnTo>
                  <a:pt x="17" y="25976"/>
                </a:lnTo>
                <a:cubicBezTo>
                  <a:pt x="74" y="25976"/>
                  <a:pt x="588" y="25960"/>
                  <a:pt x="1487" y="25960"/>
                </a:cubicBezTo>
                <a:cubicBezTo>
                  <a:pt x="7235" y="25960"/>
                  <a:pt x="28709" y="26646"/>
                  <a:pt x="46867" y="36789"/>
                </a:cubicBezTo>
                <a:lnTo>
                  <a:pt x="62726" y="12728"/>
                </a:lnTo>
                <a:cubicBezTo>
                  <a:pt x="62726" y="12728"/>
                  <a:pt x="39312" y="2"/>
                  <a:pt x="17" y="1"/>
                </a:cubicBezTo>
                <a:close/>
              </a:path>
            </a:pathLst>
          </a:custGeom>
          <a:solidFill>
            <a:srgbClr val="8D9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854;p73">
            <a:extLst>
              <a:ext uri="{FF2B5EF4-FFF2-40B4-BE49-F238E27FC236}">
                <a16:creationId xmlns:a16="http://schemas.microsoft.com/office/drawing/2014/main" id="{7E212EB0-E44F-F05F-35CD-AE3C23B605B1}"/>
              </a:ext>
            </a:extLst>
          </p:cNvPr>
          <p:cNvSpPr/>
          <p:nvPr/>
        </p:nvSpPr>
        <p:spPr>
          <a:xfrm>
            <a:off x="3185343" y="1223811"/>
            <a:ext cx="2254404" cy="358551"/>
          </a:xfrm>
          <a:custGeom>
            <a:avLst/>
            <a:gdLst/>
            <a:ahLst/>
            <a:cxnLst/>
            <a:rect l="l" t="t" r="r" b="b"/>
            <a:pathLst>
              <a:path w="35124" h="7846" extrusionOk="0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異常資料確認與排除</a:t>
            </a:r>
          </a:p>
        </p:txBody>
      </p:sp>
      <p:cxnSp>
        <p:nvCxnSpPr>
          <p:cNvPr id="60" name="Google Shape;6855;p73">
            <a:extLst>
              <a:ext uri="{FF2B5EF4-FFF2-40B4-BE49-F238E27FC236}">
                <a16:creationId xmlns:a16="http://schemas.microsoft.com/office/drawing/2014/main" id="{A33CA4BF-8A43-2B03-2EB5-DC7ECFBED82D}"/>
              </a:ext>
            </a:extLst>
          </p:cNvPr>
          <p:cNvCxnSpPr/>
          <p:nvPr/>
        </p:nvCxnSpPr>
        <p:spPr>
          <a:xfrm rot="10800000" flipH="1">
            <a:off x="2346893" y="1403162"/>
            <a:ext cx="730865" cy="0"/>
          </a:xfrm>
          <a:prstGeom prst="straightConnector1">
            <a:avLst/>
          </a:prstGeom>
          <a:noFill/>
          <a:ln w="9525" cap="flat" cmpd="sng">
            <a:solidFill>
              <a:srgbClr val="8D934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4DD83C6-4047-4C11-4B12-A61AF861AD26}"/>
              </a:ext>
            </a:extLst>
          </p:cNvPr>
          <p:cNvSpPr txBox="1"/>
          <p:nvPr/>
        </p:nvSpPr>
        <p:spPr>
          <a:xfrm>
            <a:off x="2451235" y="5154887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 i="1">
                <a:ln w="19050">
                  <a:solidFill>
                    <a:schemeClr val="bg1"/>
                  </a:solidFill>
                </a:ln>
                <a:noFill/>
              </a:defRPr>
            </a:lvl1pPr>
          </a:lstStyle>
          <a:p>
            <a:pPr algn="r"/>
            <a:r>
              <a:rPr lang="en-US" altLang="zh-TW" dirty="0">
                <a:ln w="12700">
                  <a:solidFill>
                    <a:schemeClr val="accent1"/>
                  </a:solidFill>
                </a:ln>
              </a:rPr>
              <a:t>04</a:t>
            </a:r>
            <a:endParaRPr lang="zh-TW" altLang="en-US" dirty="0">
              <a:ln w="12700">
                <a:solidFill>
                  <a:schemeClr val="accent1"/>
                </a:solidFill>
              </a:ln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6754229-BD85-1D57-9C9B-C4A6A1E39585}"/>
              </a:ext>
            </a:extLst>
          </p:cNvPr>
          <p:cNvSpPr txBox="1"/>
          <p:nvPr/>
        </p:nvSpPr>
        <p:spPr>
          <a:xfrm>
            <a:off x="2451235" y="376435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 i="1">
                <a:ln w="19050">
                  <a:solidFill>
                    <a:schemeClr val="bg1"/>
                  </a:solidFill>
                </a:ln>
                <a:noFill/>
              </a:defRPr>
            </a:lvl1pPr>
          </a:lstStyle>
          <a:p>
            <a:pPr algn="r"/>
            <a:r>
              <a:rPr lang="en-US" altLang="zh-TW" dirty="0">
                <a:ln w="12700">
                  <a:solidFill>
                    <a:schemeClr val="accent3"/>
                  </a:solidFill>
                </a:ln>
              </a:rPr>
              <a:t>03</a:t>
            </a:r>
            <a:endParaRPr lang="zh-TW" altLang="en-US" dirty="0">
              <a:ln w="12700">
                <a:solidFill>
                  <a:schemeClr val="accent3"/>
                </a:solidFill>
              </a:ln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B35EEED4-7049-AA7F-AB02-21FB346C9C60}"/>
              </a:ext>
            </a:extLst>
          </p:cNvPr>
          <p:cNvSpPr txBox="1"/>
          <p:nvPr/>
        </p:nvSpPr>
        <p:spPr>
          <a:xfrm>
            <a:off x="2451235" y="2261272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 i="1">
                <a:ln w="19050">
                  <a:solidFill>
                    <a:schemeClr val="bg1"/>
                  </a:solidFill>
                </a:ln>
                <a:noFill/>
              </a:defRPr>
            </a:lvl1pPr>
          </a:lstStyle>
          <a:p>
            <a:pPr algn="r"/>
            <a:r>
              <a:rPr lang="en-US" altLang="zh-TW" dirty="0">
                <a:ln w="12700">
                  <a:solidFill>
                    <a:schemeClr val="accent4"/>
                  </a:solidFill>
                </a:ln>
              </a:rPr>
              <a:t>02</a:t>
            </a:r>
            <a:endParaRPr lang="zh-TW" altLang="en-US" dirty="0">
              <a:ln w="12700">
                <a:solidFill>
                  <a:schemeClr val="accent4"/>
                </a:solidFill>
              </a:ln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D2A7BC6A-1974-D57A-CB1C-012F16966BAF}"/>
              </a:ext>
            </a:extLst>
          </p:cNvPr>
          <p:cNvSpPr txBox="1"/>
          <p:nvPr/>
        </p:nvSpPr>
        <p:spPr>
          <a:xfrm>
            <a:off x="2451235" y="996887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 i="1">
                <a:ln w="19050">
                  <a:solidFill>
                    <a:schemeClr val="bg1"/>
                  </a:solidFill>
                </a:ln>
                <a:noFill/>
              </a:defRPr>
            </a:lvl1pPr>
          </a:lstStyle>
          <a:p>
            <a:pPr algn="r"/>
            <a:r>
              <a:rPr lang="en-US" altLang="zh-TW" dirty="0">
                <a:ln w="12700">
                  <a:solidFill>
                    <a:srgbClr val="8D9343"/>
                  </a:solidFill>
                </a:ln>
              </a:rPr>
              <a:t>01</a:t>
            </a:r>
            <a:endParaRPr lang="zh-TW" altLang="en-US" dirty="0">
              <a:ln w="12700">
                <a:solidFill>
                  <a:srgbClr val="8D9343"/>
                </a:solidFill>
              </a:ln>
            </a:endParaRPr>
          </a:p>
        </p:txBody>
      </p: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56EEA2F9-C3CD-3AF8-C0BE-965467279127}"/>
              </a:ext>
            </a:extLst>
          </p:cNvPr>
          <p:cNvGrpSpPr/>
          <p:nvPr/>
        </p:nvGrpSpPr>
        <p:grpSpPr>
          <a:xfrm>
            <a:off x="3321648" y="1713164"/>
            <a:ext cx="896438" cy="476157"/>
            <a:chOff x="3657554" y="2140144"/>
            <a:chExt cx="896438" cy="476157"/>
          </a:xfrm>
        </p:grpSpPr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06B2E1FE-6D8D-193B-C8F9-127D9ACC5163}"/>
                </a:ext>
              </a:extLst>
            </p:cNvPr>
            <p:cNvSpPr/>
            <p:nvPr/>
          </p:nvSpPr>
          <p:spPr>
            <a:xfrm>
              <a:off x="3657554" y="2140144"/>
              <a:ext cx="896438" cy="471300"/>
            </a:xfrm>
            <a:prstGeom prst="roundRect">
              <a:avLst>
                <a:gd name="adj" fmla="val 331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十字形 113">
              <a:extLst>
                <a:ext uri="{FF2B5EF4-FFF2-40B4-BE49-F238E27FC236}">
                  <a16:creationId xmlns:a16="http://schemas.microsoft.com/office/drawing/2014/main" id="{9E7047DD-C05F-59ED-AE88-48730F0F72EB}"/>
                </a:ext>
              </a:extLst>
            </p:cNvPr>
            <p:cNvSpPr/>
            <p:nvPr/>
          </p:nvSpPr>
          <p:spPr>
            <a:xfrm rot="2778311">
              <a:off x="3871774" y="2148301"/>
              <a:ext cx="468000" cy="468000"/>
            </a:xfrm>
            <a:prstGeom prst="plus">
              <a:avLst>
                <a:gd name="adj" fmla="val 36962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E852B759-1CEA-B9E2-087A-9CF51126C320}"/>
                </a:ext>
              </a:extLst>
            </p:cNvPr>
            <p:cNvSpPr txBox="1"/>
            <p:nvPr/>
          </p:nvSpPr>
          <p:spPr>
            <a:xfrm>
              <a:off x="3669203" y="2147843"/>
              <a:ext cx="8249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/>
                <a:t>系統測試資料</a:t>
              </a:r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1416E3F3-E805-68C2-869D-AB6EEDBDECA7}"/>
              </a:ext>
            </a:extLst>
          </p:cNvPr>
          <p:cNvGrpSpPr/>
          <p:nvPr/>
        </p:nvGrpSpPr>
        <p:grpSpPr>
          <a:xfrm>
            <a:off x="4319255" y="1713164"/>
            <a:ext cx="896438" cy="476157"/>
            <a:chOff x="4675259" y="2140144"/>
            <a:chExt cx="896438" cy="476157"/>
          </a:xfrm>
        </p:grpSpPr>
        <p:sp>
          <p:nvSpPr>
            <p:cNvPr id="118" name="矩形: 圓角 117">
              <a:extLst>
                <a:ext uri="{FF2B5EF4-FFF2-40B4-BE49-F238E27FC236}">
                  <a16:creationId xmlns:a16="http://schemas.microsoft.com/office/drawing/2014/main" id="{68FF8FC4-8C51-36FC-ABB1-0A65D3A4E6F1}"/>
                </a:ext>
              </a:extLst>
            </p:cNvPr>
            <p:cNvSpPr/>
            <p:nvPr/>
          </p:nvSpPr>
          <p:spPr>
            <a:xfrm>
              <a:off x="4675259" y="2140144"/>
              <a:ext cx="896438" cy="471300"/>
            </a:xfrm>
            <a:prstGeom prst="roundRect">
              <a:avLst>
                <a:gd name="adj" fmla="val 331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十字形 118">
              <a:extLst>
                <a:ext uri="{FF2B5EF4-FFF2-40B4-BE49-F238E27FC236}">
                  <a16:creationId xmlns:a16="http://schemas.microsoft.com/office/drawing/2014/main" id="{6EEC484B-2667-7273-9DD9-74F2C69E1409}"/>
                </a:ext>
              </a:extLst>
            </p:cNvPr>
            <p:cNvSpPr/>
            <p:nvPr/>
          </p:nvSpPr>
          <p:spPr>
            <a:xfrm rot="2778311">
              <a:off x="4889479" y="2148301"/>
              <a:ext cx="468000" cy="468000"/>
            </a:xfrm>
            <a:prstGeom prst="plus">
              <a:avLst>
                <a:gd name="adj" fmla="val 36962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20C4F7D7-3F6D-307D-C578-6B9042FC944F}"/>
                </a:ext>
              </a:extLst>
            </p:cNvPr>
            <p:cNvSpPr txBox="1"/>
            <p:nvPr/>
          </p:nvSpPr>
          <p:spPr>
            <a:xfrm>
              <a:off x="4686908" y="2237294"/>
              <a:ext cx="8249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</a:rPr>
                <a:t>員工用餐</a:t>
              </a: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A06A2710-4DBA-3F15-FEF2-79622F6637B7}"/>
              </a:ext>
            </a:extLst>
          </p:cNvPr>
          <p:cNvGrpSpPr/>
          <p:nvPr/>
        </p:nvGrpSpPr>
        <p:grpSpPr>
          <a:xfrm>
            <a:off x="5316862" y="1713164"/>
            <a:ext cx="2121488" cy="476157"/>
            <a:chOff x="5698788" y="2140144"/>
            <a:chExt cx="2121488" cy="476157"/>
          </a:xfrm>
        </p:grpSpPr>
        <p:sp>
          <p:nvSpPr>
            <p:cNvPr id="121" name="矩形: 圓角 120">
              <a:extLst>
                <a:ext uri="{FF2B5EF4-FFF2-40B4-BE49-F238E27FC236}">
                  <a16:creationId xmlns:a16="http://schemas.microsoft.com/office/drawing/2014/main" id="{BBB7240F-C578-2059-ABFC-F20AF7109079}"/>
                </a:ext>
              </a:extLst>
            </p:cNvPr>
            <p:cNvSpPr/>
            <p:nvPr/>
          </p:nvSpPr>
          <p:spPr>
            <a:xfrm>
              <a:off x="5733532" y="2140144"/>
              <a:ext cx="2052000" cy="471300"/>
            </a:xfrm>
            <a:prstGeom prst="roundRect">
              <a:avLst>
                <a:gd name="adj" fmla="val 331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十字形 121">
              <a:extLst>
                <a:ext uri="{FF2B5EF4-FFF2-40B4-BE49-F238E27FC236}">
                  <a16:creationId xmlns:a16="http://schemas.microsoft.com/office/drawing/2014/main" id="{F8477670-0811-01EC-65DE-F3C62A60BA44}"/>
                </a:ext>
              </a:extLst>
            </p:cNvPr>
            <p:cNvSpPr/>
            <p:nvPr/>
          </p:nvSpPr>
          <p:spPr>
            <a:xfrm rot="2778311">
              <a:off x="6525532" y="2148301"/>
              <a:ext cx="468000" cy="468000"/>
            </a:xfrm>
            <a:prstGeom prst="plus">
              <a:avLst>
                <a:gd name="adj" fmla="val 36962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D62842DA-A438-BF26-C12F-CA30598858BE}"/>
                </a:ext>
              </a:extLst>
            </p:cNvPr>
            <p:cNvSpPr txBox="1"/>
            <p:nvPr/>
          </p:nvSpPr>
          <p:spPr>
            <a:xfrm>
              <a:off x="5698788" y="2237294"/>
              <a:ext cx="21214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</a:rPr>
                <a:t>排隊時間超過 </a:t>
              </a:r>
              <a:r>
                <a:rPr lang="en-US" altLang="zh-TW" sz="1200" b="1" dirty="0">
                  <a:solidFill>
                    <a:schemeClr val="tx1"/>
                  </a:solidFill>
                </a:rPr>
                <a:t>180 </a:t>
              </a:r>
              <a:r>
                <a:rPr lang="zh-TW" altLang="en-US" sz="1200" b="1" dirty="0">
                  <a:solidFill>
                    <a:schemeClr val="tx1"/>
                  </a:solidFill>
                </a:rPr>
                <a:t>分鐘</a:t>
              </a:r>
            </a:p>
          </p:txBody>
        </p: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F54A369B-AEA2-78DC-B36B-4FDEC683DA7B}"/>
              </a:ext>
            </a:extLst>
          </p:cNvPr>
          <p:cNvGrpSpPr/>
          <p:nvPr/>
        </p:nvGrpSpPr>
        <p:grpSpPr>
          <a:xfrm>
            <a:off x="7539518" y="1713164"/>
            <a:ext cx="2121488" cy="476157"/>
            <a:chOff x="8030000" y="2140144"/>
            <a:chExt cx="2121488" cy="476157"/>
          </a:xfrm>
        </p:grpSpPr>
        <p:sp>
          <p:nvSpPr>
            <p:cNvPr id="124" name="矩形: 圓角 123">
              <a:extLst>
                <a:ext uri="{FF2B5EF4-FFF2-40B4-BE49-F238E27FC236}">
                  <a16:creationId xmlns:a16="http://schemas.microsoft.com/office/drawing/2014/main" id="{1D6CBE0A-B7A2-C772-DFE6-CBE7391AC30E}"/>
                </a:ext>
              </a:extLst>
            </p:cNvPr>
            <p:cNvSpPr/>
            <p:nvPr/>
          </p:nvSpPr>
          <p:spPr>
            <a:xfrm>
              <a:off x="8064744" y="2140144"/>
              <a:ext cx="2052000" cy="471300"/>
            </a:xfrm>
            <a:prstGeom prst="roundRect">
              <a:avLst>
                <a:gd name="adj" fmla="val 331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十字形 124">
              <a:extLst>
                <a:ext uri="{FF2B5EF4-FFF2-40B4-BE49-F238E27FC236}">
                  <a16:creationId xmlns:a16="http://schemas.microsoft.com/office/drawing/2014/main" id="{2D9EFE1C-6068-77F5-118E-5CEF74722426}"/>
                </a:ext>
              </a:extLst>
            </p:cNvPr>
            <p:cNvSpPr/>
            <p:nvPr/>
          </p:nvSpPr>
          <p:spPr>
            <a:xfrm rot="2778311">
              <a:off x="8856744" y="2148301"/>
              <a:ext cx="468000" cy="468000"/>
            </a:xfrm>
            <a:prstGeom prst="plus">
              <a:avLst>
                <a:gd name="adj" fmla="val 36962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5BD690C5-C0A3-7313-7EEC-D83C1B5F5605}"/>
                </a:ext>
              </a:extLst>
            </p:cNvPr>
            <p:cNvSpPr txBox="1"/>
            <p:nvPr/>
          </p:nvSpPr>
          <p:spPr>
            <a:xfrm>
              <a:off x="8030000" y="2237294"/>
              <a:ext cx="21214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/>
                  </a:solidFill>
                </a:rPr>
                <a:t>用餐時間超過 </a:t>
              </a:r>
              <a:r>
                <a:rPr lang="en-US" altLang="zh-TW" sz="1200" b="1" dirty="0">
                  <a:solidFill>
                    <a:schemeClr val="tx1"/>
                  </a:solidFill>
                </a:rPr>
                <a:t>180 </a:t>
              </a:r>
              <a:r>
                <a:rPr lang="zh-TW" altLang="en-US" sz="1200" b="1" dirty="0">
                  <a:solidFill>
                    <a:schemeClr val="tx1"/>
                  </a:solidFill>
                </a:rPr>
                <a:t>分鐘</a:t>
              </a:r>
            </a:p>
          </p:txBody>
        </p:sp>
      </p:grpSp>
      <p:sp>
        <p:nvSpPr>
          <p:cNvPr id="131" name="矩形: 圓角 130">
            <a:extLst>
              <a:ext uri="{FF2B5EF4-FFF2-40B4-BE49-F238E27FC236}">
                <a16:creationId xmlns:a16="http://schemas.microsoft.com/office/drawing/2014/main" id="{B0B5EAF1-9C72-3ADB-95B9-857304D8B5AE}"/>
              </a:ext>
            </a:extLst>
          </p:cNvPr>
          <p:cNvSpPr/>
          <p:nvPr/>
        </p:nvSpPr>
        <p:spPr>
          <a:xfrm>
            <a:off x="3253467" y="4435527"/>
            <a:ext cx="1049987" cy="328125"/>
          </a:xfrm>
          <a:prstGeom prst="roundRect">
            <a:avLst>
              <a:gd name="adj" fmla="val 3311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基本資訊</a:t>
            </a:r>
          </a:p>
        </p:txBody>
      </p:sp>
      <p:sp>
        <p:nvSpPr>
          <p:cNvPr id="159" name="矩形: 圓角 158">
            <a:extLst>
              <a:ext uri="{FF2B5EF4-FFF2-40B4-BE49-F238E27FC236}">
                <a16:creationId xmlns:a16="http://schemas.microsoft.com/office/drawing/2014/main" id="{0ABA32DB-4E05-CE58-3038-57E94D565ACC}"/>
              </a:ext>
            </a:extLst>
          </p:cNvPr>
          <p:cNvSpPr/>
          <p:nvPr/>
        </p:nvSpPr>
        <p:spPr>
          <a:xfrm>
            <a:off x="3253467" y="2999653"/>
            <a:ext cx="936000" cy="328125"/>
          </a:xfrm>
          <a:prstGeom prst="roundRect">
            <a:avLst>
              <a:gd name="adj" fmla="val 3311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排隊用餐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65D8E604-FDE3-1153-7968-8EC4DB76C8ED}"/>
              </a:ext>
            </a:extLst>
          </p:cNvPr>
          <p:cNvSpPr txBox="1"/>
          <p:nvPr/>
        </p:nvSpPr>
        <p:spPr>
          <a:xfrm>
            <a:off x="3036522" y="3354649"/>
            <a:ext cx="2763750" cy="4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27500" indent="-180000">
              <a:lnSpc>
                <a:spcPct val="110000"/>
              </a:lnSpc>
              <a:buFont typeface="Wingdings" panose="05000000000000000000" pitchFamily="2" charset="2"/>
              <a:buChar char="l"/>
              <a:defRPr sz="1200"/>
            </a:lvl1pPr>
          </a:lstStyle>
          <a:p>
            <a:r>
              <a:rPr lang="zh-TW" altLang="en-US" dirty="0"/>
              <a:t>佔排隊資料的 </a:t>
            </a:r>
            <a:r>
              <a:rPr lang="en-US" altLang="zh-TW" dirty="0"/>
              <a:t>8.4%</a:t>
            </a:r>
          </a:p>
          <a:p>
            <a:r>
              <a:rPr lang="zh-TW" altLang="en-US" dirty="0"/>
              <a:t>佔內用資料的 </a:t>
            </a:r>
            <a:r>
              <a:rPr lang="en-US" altLang="zh-TW" dirty="0"/>
              <a:t>7.2%</a:t>
            </a:r>
          </a:p>
        </p:txBody>
      </p:sp>
      <p:sp>
        <p:nvSpPr>
          <p:cNvPr id="161" name="矩形: 圓角 160">
            <a:extLst>
              <a:ext uri="{FF2B5EF4-FFF2-40B4-BE49-F238E27FC236}">
                <a16:creationId xmlns:a16="http://schemas.microsoft.com/office/drawing/2014/main" id="{A36F2AE7-0919-31A5-9F92-F81FA82FD765}"/>
              </a:ext>
            </a:extLst>
          </p:cNvPr>
          <p:cNvSpPr/>
          <p:nvPr/>
        </p:nvSpPr>
        <p:spPr>
          <a:xfrm>
            <a:off x="6007324" y="2999653"/>
            <a:ext cx="936000" cy="328125"/>
          </a:xfrm>
          <a:prstGeom prst="roundRect">
            <a:avLst>
              <a:gd name="adj" fmla="val 3311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直接用餐</a:t>
            </a: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2B32600C-70FF-FDF5-B3FE-12ABF7CAFBBD}"/>
              </a:ext>
            </a:extLst>
          </p:cNvPr>
          <p:cNvSpPr txBox="1"/>
          <p:nvPr/>
        </p:nvSpPr>
        <p:spPr>
          <a:xfrm>
            <a:off x="5790379" y="3354649"/>
            <a:ext cx="2763750" cy="26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27500" indent="-180000">
              <a:lnSpc>
                <a:spcPct val="110000"/>
              </a:lnSpc>
              <a:buFont typeface="Wingdings" panose="05000000000000000000" pitchFamily="2" charset="2"/>
              <a:buChar char="l"/>
              <a:defRPr sz="1200"/>
            </a:lvl1pPr>
          </a:lstStyle>
          <a:p>
            <a:r>
              <a:rPr lang="zh-TW" altLang="en-US" dirty="0"/>
              <a:t>佔內用資料的 </a:t>
            </a:r>
            <a:r>
              <a:rPr lang="en-US" altLang="zh-TW" dirty="0"/>
              <a:t>92%</a:t>
            </a:r>
          </a:p>
        </p:txBody>
      </p:sp>
      <p:sp>
        <p:nvSpPr>
          <p:cNvPr id="163" name="矩形: 圓角 162">
            <a:extLst>
              <a:ext uri="{FF2B5EF4-FFF2-40B4-BE49-F238E27FC236}">
                <a16:creationId xmlns:a16="http://schemas.microsoft.com/office/drawing/2014/main" id="{544826C5-224E-3C75-C557-7A8661A41C8D}"/>
              </a:ext>
            </a:extLst>
          </p:cNvPr>
          <p:cNvSpPr/>
          <p:nvPr/>
        </p:nvSpPr>
        <p:spPr>
          <a:xfrm>
            <a:off x="8183766" y="2999653"/>
            <a:ext cx="1224000" cy="328125"/>
          </a:xfrm>
          <a:prstGeom prst="roundRect">
            <a:avLst>
              <a:gd name="adj" fmla="val 3311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排隊後不用餐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4B01425B-6C84-E392-7F7D-28E96C08FD55}"/>
              </a:ext>
            </a:extLst>
          </p:cNvPr>
          <p:cNvSpPr txBox="1"/>
          <p:nvPr/>
        </p:nvSpPr>
        <p:spPr>
          <a:xfrm>
            <a:off x="7966821" y="3354649"/>
            <a:ext cx="2763750" cy="26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27500" indent="-180000">
              <a:lnSpc>
                <a:spcPct val="110000"/>
              </a:lnSpc>
              <a:buFont typeface="Wingdings" panose="05000000000000000000" pitchFamily="2" charset="2"/>
              <a:buChar char="l"/>
              <a:defRPr sz="1200"/>
            </a:lvl1pPr>
          </a:lstStyle>
          <a:p>
            <a:r>
              <a:rPr lang="zh-TW" altLang="en-US" dirty="0"/>
              <a:t>佔排隊資料的 </a:t>
            </a:r>
            <a:r>
              <a:rPr lang="en-US" altLang="zh-TW" dirty="0"/>
              <a:t>91%</a:t>
            </a: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5EE02ED2-67AE-7FE5-F89B-07F6A238626E}"/>
              </a:ext>
            </a:extLst>
          </p:cNvPr>
          <p:cNvSpPr txBox="1"/>
          <p:nvPr/>
        </p:nvSpPr>
        <p:spPr>
          <a:xfrm>
            <a:off x="4399500" y="304310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i="1" dirty="0">
                <a:solidFill>
                  <a:schemeClr val="accent2">
                    <a:lumMod val="75000"/>
                  </a:schemeClr>
                </a:solidFill>
              </a:rPr>
              <a:t>專案預測目標</a:t>
            </a:r>
          </a:p>
        </p:txBody>
      </p:sp>
      <p:sp>
        <p:nvSpPr>
          <p:cNvPr id="166" name="矩形: 圓角 165">
            <a:extLst>
              <a:ext uri="{FF2B5EF4-FFF2-40B4-BE49-F238E27FC236}">
                <a16:creationId xmlns:a16="http://schemas.microsoft.com/office/drawing/2014/main" id="{A462B29C-3DCB-19C4-7B58-0DD15ACD6A1B}"/>
              </a:ext>
            </a:extLst>
          </p:cNvPr>
          <p:cNvSpPr/>
          <p:nvPr/>
        </p:nvSpPr>
        <p:spPr>
          <a:xfrm>
            <a:off x="3131931" y="2934959"/>
            <a:ext cx="2411972" cy="900000"/>
          </a:xfrm>
          <a:prstGeom prst="roundRect">
            <a:avLst>
              <a:gd name="adj" fmla="val 284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投影片編號版面配置區 166">
            <a:extLst>
              <a:ext uri="{FF2B5EF4-FFF2-40B4-BE49-F238E27FC236}">
                <a16:creationId xmlns:a16="http://schemas.microsoft.com/office/drawing/2014/main" id="{420670D8-1282-A17C-5B1E-EDDFF0E82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B1CEC8-1885-4369-B89A-4244AA62E5C8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B0D0702-3A81-AF2A-9C68-AFAE3B953FFF}"/>
              </a:ext>
            </a:extLst>
          </p:cNvPr>
          <p:cNvSpPr/>
          <p:nvPr/>
        </p:nvSpPr>
        <p:spPr>
          <a:xfrm>
            <a:off x="3253467" y="5801117"/>
            <a:ext cx="1049987" cy="328125"/>
          </a:xfrm>
          <a:prstGeom prst="roundRect">
            <a:avLst>
              <a:gd name="adj" fmla="val 331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遺失值補值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EC93D9-AFD0-2602-6DB4-C8C2AC0F9E94}"/>
              </a:ext>
            </a:extLst>
          </p:cNvPr>
          <p:cNvSpPr txBox="1"/>
          <p:nvPr/>
        </p:nvSpPr>
        <p:spPr>
          <a:xfrm>
            <a:off x="3036522" y="6156113"/>
            <a:ext cx="2763750" cy="48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27500" indent="-180000">
              <a:lnSpc>
                <a:spcPct val="110000"/>
              </a:lnSpc>
              <a:buFont typeface="Wingdings" panose="05000000000000000000" pitchFamily="2" charset="2"/>
              <a:buChar char="l"/>
              <a:defRPr sz="1300"/>
            </a:lvl1pPr>
          </a:lstStyle>
          <a:p>
            <a:r>
              <a:rPr lang="zh-TW" altLang="en-US" sz="1200" dirty="0"/>
              <a:t>類別型：遺失值當作新的類別</a:t>
            </a:r>
            <a:endParaRPr lang="en-US" altLang="zh-TW" sz="1200" dirty="0"/>
          </a:p>
          <a:p>
            <a:r>
              <a:rPr lang="zh-TW" altLang="en-US" sz="1200" dirty="0"/>
              <a:t>數值型：遺失值以平均值補值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0C5166-8B17-02FC-061C-5052552239BF}"/>
              </a:ext>
            </a:extLst>
          </p:cNvPr>
          <p:cNvSpPr/>
          <p:nvPr/>
        </p:nvSpPr>
        <p:spPr>
          <a:xfrm>
            <a:off x="5600579" y="5801117"/>
            <a:ext cx="1224000" cy="328125"/>
          </a:xfrm>
          <a:prstGeom prst="roundRect">
            <a:avLst>
              <a:gd name="adj" fmla="val 331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資料型態調整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3FEAB3-7B08-A8E5-BE8E-90C613540283}"/>
              </a:ext>
            </a:extLst>
          </p:cNvPr>
          <p:cNvSpPr txBox="1"/>
          <p:nvPr/>
        </p:nvSpPr>
        <p:spPr>
          <a:xfrm>
            <a:off x="5383634" y="6156113"/>
            <a:ext cx="6970097" cy="48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27500" indent="-180000">
              <a:lnSpc>
                <a:spcPct val="110000"/>
              </a:lnSpc>
              <a:buFont typeface="Wingdings" panose="05000000000000000000" pitchFamily="2" charset="2"/>
              <a:buChar char="l"/>
              <a:defRPr sz="1200"/>
            </a:lvl1pPr>
          </a:lstStyle>
          <a:p>
            <a:r>
              <a:rPr lang="zh-TW" altLang="en-US" dirty="0"/>
              <a:t>類別型：</a:t>
            </a:r>
            <a:r>
              <a:rPr lang="en-US" altLang="zh-TW" dirty="0"/>
              <a:t>One-Hot Encoding</a:t>
            </a:r>
            <a:r>
              <a:rPr lang="zh-TW" altLang="en-US" dirty="0"/>
              <a:t>、</a:t>
            </a:r>
            <a:r>
              <a:rPr lang="en-US" altLang="zh-TW" dirty="0"/>
              <a:t>Target Encoding</a:t>
            </a:r>
            <a:r>
              <a:rPr lang="zh-TW" altLang="en-US" dirty="0"/>
              <a:t>、</a:t>
            </a:r>
            <a:r>
              <a:rPr lang="en-US" altLang="zh-TW" dirty="0"/>
              <a:t>Count Encoding</a:t>
            </a:r>
            <a:r>
              <a:rPr lang="zh-TW" altLang="en-US" dirty="0"/>
              <a:t>、</a:t>
            </a:r>
            <a:r>
              <a:rPr lang="en-US" altLang="zh-TW" dirty="0"/>
              <a:t>Percent Encoding</a:t>
            </a:r>
          </a:p>
          <a:p>
            <a:r>
              <a:rPr lang="zh-TW" altLang="en-US" dirty="0"/>
              <a:t>數值型：</a:t>
            </a:r>
            <a:r>
              <a:rPr lang="en-US" altLang="zh-TW" dirty="0"/>
              <a:t>Normalization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87C19AE-F97E-663B-C3DE-44C2D86B82C9}"/>
              </a:ext>
            </a:extLst>
          </p:cNvPr>
          <p:cNvSpPr/>
          <p:nvPr/>
        </p:nvSpPr>
        <p:spPr>
          <a:xfrm>
            <a:off x="3253467" y="4845049"/>
            <a:ext cx="1049987" cy="328125"/>
          </a:xfrm>
          <a:prstGeom prst="roundRect">
            <a:avLst>
              <a:gd name="adj" fmla="val 3311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外帶資訊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1F1829F-71B4-D768-AE9F-B76DA8BB1C25}"/>
              </a:ext>
            </a:extLst>
          </p:cNvPr>
          <p:cNvSpPr/>
          <p:nvPr/>
        </p:nvSpPr>
        <p:spPr>
          <a:xfrm>
            <a:off x="4391941" y="4435527"/>
            <a:ext cx="1049987" cy="328125"/>
          </a:xfrm>
          <a:prstGeom prst="roundRect">
            <a:avLst>
              <a:gd name="adj" fmla="val 3311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排隊資訊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CC5E369-A3AE-1E3C-2F9D-4F1A68954999}"/>
              </a:ext>
            </a:extLst>
          </p:cNvPr>
          <p:cNvSpPr/>
          <p:nvPr/>
        </p:nvSpPr>
        <p:spPr>
          <a:xfrm>
            <a:off x="4391941" y="4842646"/>
            <a:ext cx="1049987" cy="328125"/>
          </a:xfrm>
          <a:prstGeom prst="roundRect">
            <a:avLst>
              <a:gd name="adj" fmla="val 3311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時間資訊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3EFBB59-BFFC-C3BB-46BE-E95C525EFDC2}"/>
              </a:ext>
            </a:extLst>
          </p:cNvPr>
          <p:cNvSpPr/>
          <p:nvPr/>
        </p:nvSpPr>
        <p:spPr>
          <a:xfrm>
            <a:off x="5530415" y="4435527"/>
            <a:ext cx="1049987" cy="328125"/>
          </a:xfrm>
          <a:prstGeom prst="roundRect">
            <a:avLst>
              <a:gd name="adj" fmla="val 3311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用餐資訊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5363885-9D07-7489-A1B9-09B2A9C5D697}"/>
              </a:ext>
            </a:extLst>
          </p:cNvPr>
          <p:cNvSpPr/>
          <p:nvPr/>
        </p:nvSpPr>
        <p:spPr>
          <a:xfrm>
            <a:off x="5530415" y="4842646"/>
            <a:ext cx="1049987" cy="328125"/>
          </a:xfrm>
          <a:prstGeom prst="roundRect">
            <a:avLst>
              <a:gd name="adj" fmla="val 3311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外部資訊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B99393C-BCCB-1AAB-1B1D-A400E59463C3}"/>
              </a:ext>
            </a:extLst>
          </p:cNvPr>
          <p:cNvSpPr/>
          <p:nvPr/>
        </p:nvSpPr>
        <p:spPr>
          <a:xfrm>
            <a:off x="6668889" y="4435527"/>
            <a:ext cx="1049987" cy="328125"/>
          </a:xfrm>
          <a:prstGeom prst="roundRect">
            <a:avLst>
              <a:gd name="adj" fmla="val 3311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1"/>
                </a:solidFill>
              </a:rPr>
              <a:t>點餐資訊</a:t>
            </a:r>
          </a:p>
        </p:txBody>
      </p:sp>
    </p:spTree>
    <p:extLst>
      <p:ext uri="{BB962C8B-B14F-4D97-AF65-F5344CB8AC3E}">
        <p14:creationId xmlns:p14="http://schemas.microsoft.com/office/powerpoint/2010/main" val="41120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16">
      <a:dk1>
        <a:sysClr val="windowText" lastClr="000000"/>
      </a:dk1>
      <a:lt1>
        <a:sysClr val="window" lastClr="FFFFFF"/>
      </a:lt1>
      <a:dk2>
        <a:srgbClr val="333333"/>
      </a:dk2>
      <a:lt2>
        <a:srgbClr val="E7E6E6"/>
      </a:lt2>
      <a:accent1>
        <a:srgbClr val="B41431"/>
      </a:accent1>
      <a:accent2>
        <a:srgbClr val="F2A84A"/>
      </a:accent2>
      <a:accent3>
        <a:srgbClr val="B69E60"/>
      </a:accent3>
      <a:accent4>
        <a:srgbClr val="785228"/>
      </a:accent4>
      <a:accent5>
        <a:srgbClr val="383F68"/>
      </a:accent5>
      <a:accent6>
        <a:srgbClr val="CED29C"/>
      </a:accent6>
      <a:hlink>
        <a:srgbClr val="5F5F5F"/>
      </a:hlink>
      <a:folHlink>
        <a:srgbClr val="716647"/>
      </a:folHlink>
    </a:clrScheme>
    <a:fontScheme name="自訂 9">
      <a:majorFont>
        <a:latin typeface="Verdana"/>
        <a:ea typeface="微軟正黑體"/>
        <a:cs typeface=""/>
      </a:majorFont>
      <a:minorFont>
        <a:latin typeface="Verdan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44546A"/>
      </a:accent2>
      <a:accent3>
        <a:srgbClr val="962E0D"/>
      </a:accent3>
      <a:accent4>
        <a:srgbClr val="000000"/>
      </a:accent4>
      <a:accent5>
        <a:srgbClr val="44546A"/>
      </a:accent5>
      <a:accent6>
        <a:srgbClr val="962E0D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.potx" id="{6E52BFE8-7310-4148-9E7B-5810933452AC}" vid="{282C971F-AF80-4E05-9940-F8AA83372426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5313</TotalTime>
  <Words>2202</Words>
  <Application>Microsoft Office PowerPoint</Application>
  <PresentationFormat>寬螢幕</PresentationFormat>
  <Paragraphs>558</Paragraphs>
  <Slides>26</Slides>
  <Notes>9</Notes>
  <HiddenSlides>1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26</vt:i4>
      </vt:variant>
    </vt:vector>
  </HeadingPairs>
  <TitlesOfParts>
    <vt:vector size="48" baseType="lpstr">
      <vt:lpstr>Chivo</vt:lpstr>
      <vt:lpstr>等线</vt:lpstr>
      <vt:lpstr>Hammersmith One</vt:lpstr>
      <vt:lpstr>Lato Heavy</vt:lpstr>
      <vt:lpstr>Lexend Deca</vt:lpstr>
      <vt:lpstr>微软雅黑</vt:lpstr>
      <vt:lpstr>宋体</vt:lpstr>
      <vt:lpstr>Source Han Sans K Medium</vt:lpstr>
      <vt:lpstr>字魂36号-正文宋楷</vt:lpstr>
      <vt:lpstr>Microsoft JhengHei</vt:lpstr>
      <vt:lpstr>Microsoft JhengHei</vt:lpstr>
      <vt:lpstr>新細明體</vt:lpstr>
      <vt:lpstr>標楷體</vt:lpstr>
      <vt:lpstr>Arial</vt:lpstr>
      <vt:lpstr>Calibri</vt:lpstr>
      <vt:lpstr>Calibri Light</vt:lpstr>
      <vt:lpstr>Times New Roman</vt:lpstr>
      <vt:lpstr>Verdana</vt:lpstr>
      <vt:lpstr>Wingdings</vt:lpstr>
      <vt:lpstr>Office 佈景主題</vt:lpstr>
      <vt:lpstr>PPT定制1801380800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靜縈 葉</dc:creator>
  <cp:lastModifiedBy>靜縈 葉</cp:lastModifiedBy>
  <cp:revision>326</cp:revision>
  <dcterms:created xsi:type="dcterms:W3CDTF">2022-05-01T15:54:40Z</dcterms:created>
  <dcterms:modified xsi:type="dcterms:W3CDTF">2022-10-02T21:13:00Z</dcterms:modified>
</cp:coreProperties>
</file>